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0" r:id="rId3"/>
    <p:sldId id="292" r:id="rId4"/>
    <p:sldId id="293" r:id="rId5"/>
    <p:sldId id="325" r:id="rId6"/>
    <p:sldId id="294" r:id="rId7"/>
    <p:sldId id="295" r:id="rId8"/>
    <p:sldId id="296" r:id="rId9"/>
    <p:sldId id="297" r:id="rId10"/>
    <p:sldId id="298" r:id="rId11"/>
    <p:sldId id="300" r:id="rId12"/>
    <p:sldId id="301" r:id="rId13"/>
    <p:sldId id="302" r:id="rId14"/>
    <p:sldId id="303" r:id="rId15"/>
    <p:sldId id="304" r:id="rId16"/>
    <p:sldId id="305" r:id="rId17"/>
    <p:sldId id="306" r:id="rId18"/>
    <p:sldId id="307" r:id="rId19"/>
    <p:sldId id="308" r:id="rId20"/>
    <p:sldId id="291" r:id="rId21"/>
    <p:sldId id="309" r:id="rId22"/>
    <p:sldId id="310" r:id="rId23"/>
    <p:sldId id="311" r:id="rId24"/>
    <p:sldId id="312" r:id="rId25"/>
    <p:sldId id="313" r:id="rId26"/>
    <p:sldId id="321" r:id="rId27"/>
    <p:sldId id="322" r:id="rId28"/>
    <p:sldId id="314" r:id="rId29"/>
    <p:sldId id="323" r:id="rId30"/>
    <p:sldId id="324" r:id="rId31"/>
    <p:sldId id="315" r:id="rId32"/>
    <p:sldId id="277" r:id="rId33"/>
    <p:sldId id="316" r:id="rId34"/>
    <p:sldId id="279" r:id="rId35"/>
    <p:sldId id="317" r:id="rId36"/>
    <p:sldId id="319" r:id="rId37"/>
    <p:sldId id="318" r:id="rId38"/>
    <p:sldId id="320" r:id="rId39"/>
    <p:sldId id="326" r:id="rId40"/>
    <p:sldId id="329" r:id="rId41"/>
    <p:sldId id="327" r:id="rId42"/>
    <p:sldId id="328" r:id="rId43"/>
    <p:sldId id="331" r:id="rId44"/>
    <p:sldId id="332" r:id="rId45"/>
    <p:sldId id="286"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83139-E8AC-4E79-84B7-67B6D9793891}"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EA8ED-D346-4E59-B20F-3FE5DD438246}" type="slidenum">
              <a:rPr lang="en-US" smtClean="0"/>
              <a:t>‹#›</a:t>
            </a:fld>
            <a:endParaRPr lang="en-US"/>
          </a:p>
        </p:txBody>
      </p:sp>
    </p:spTree>
    <p:extLst>
      <p:ext uri="{BB962C8B-B14F-4D97-AF65-F5344CB8AC3E}">
        <p14:creationId xmlns:p14="http://schemas.microsoft.com/office/powerpoint/2010/main" val="86701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EA8ED-D346-4E59-B20F-3FE5DD438246}" type="slidenum">
              <a:rPr lang="en-US" smtClean="0"/>
              <a:t>3</a:t>
            </a:fld>
            <a:endParaRPr lang="en-US"/>
          </a:p>
        </p:txBody>
      </p:sp>
    </p:spTree>
    <p:extLst>
      <p:ext uri="{BB962C8B-B14F-4D97-AF65-F5344CB8AC3E}">
        <p14:creationId xmlns:p14="http://schemas.microsoft.com/office/powerpoint/2010/main" val="311341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E4E70-79F5-4151-8B31-C95B6C994F9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44666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75679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7636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7744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4E70-79F5-4151-8B31-C95B6C994F9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235848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4E70-79F5-4151-8B31-C95B6C994F9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46285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4E70-79F5-4151-8B31-C95B6C994F9F}"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05633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4E70-79F5-4151-8B31-C95B6C994F9F}"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37207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4E70-79F5-4151-8B31-C95B6C994F9F}"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274813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4E70-79F5-4151-8B31-C95B6C994F9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95143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4E70-79F5-4151-8B31-C95B6C994F9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27123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4E70-79F5-4151-8B31-C95B6C994F9F}"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676D9-BA73-43BF-80EC-9A8B2D66B1E6}" type="slidenum">
              <a:rPr lang="en-US" smtClean="0"/>
              <a:t>‹#›</a:t>
            </a:fld>
            <a:endParaRPr lang="en-US"/>
          </a:p>
        </p:txBody>
      </p:sp>
    </p:spTree>
    <p:extLst>
      <p:ext uri="{BB962C8B-B14F-4D97-AF65-F5344CB8AC3E}">
        <p14:creationId xmlns:p14="http://schemas.microsoft.com/office/powerpoint/2010/main" val="263374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hip.nhp.gov.in/idsp/#!/logi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Things to be seen or done on First log in by the User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598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3857516"/>
            <a:ext cx="8784976" cy="1200329"/>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FF0000"/>
                </a:solidFill>
              </a:rPr>
              <a:t>This is done to see whether the web portal is showing all those forms that the particular user account must have; here the user is of a PHC, so must have P form and Event Alert form and the same is being displayed here; it means that the web portal is showing the right types of Forms; this needs to be cross checked by each user on first log in</a:t>
            </a:r>
          </a:p>
        </p:txBody>
      </p:sp>
      <p:sp>
        <p:nvSpPr>
          <p:cNvPr id="6" name="Rectangle 5"/>
          <p:cNvSpPr/>
          <p:nvPr/>
        </p:nvSpPr>
        <p:spPr>
          <a:xfrm>
            <a:off x="1619672" y="1347614"/>
            <a:ext cx="1728192" cy="57606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2231740" y="1938536"/>
            <a:ext cx="504056" cy="19026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4572000" y="123478"/>
            <a:ext cx="2088232" cy="576064"/>
          </a:xfrm>
          <a:prstGeom prst="wedgeEllipseCallout">
            <a:avLst>
              <a:gd name="adj1" fmla="val 77589"/>
              <a:gd name="adj2" fmla="val 10524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Again Click on </a:t>
            </a:r>
          </a:p>
          <a:p>
            <a:pPr algn="ctr"/>
            <a:r>
              <a:rPr lang="en-US" sz="1400" dirty="0">
                <a:solidFill>
                  <a:srgbClr val="002060"/>
                </a:solidFill>
              </a:rPr>
              <a:t>User Name</a:t>
            </a:r>
          </a:p>
        </p:txBody>
      </p:sp>
      <p:pic>
        <p:nvPicPr>
          <p:cNvPr id="9" name="Picture 8"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715" y="1112589"/>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915816" y="556255"/>
            <a:ext cx="3168352" cy="576064"/>
          </a:xfrm>
          <a:prstGeom prst="wedgeEllipseCallout">
            <a:avLst>
              <a:gd name="adj1" fmla="val 65601"/>
              <a:gd name="adj2" fmla="val 11967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“My Profile”</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43800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3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D:\IHIP Coordinator\Study Material IHIP\Gujarat State Training IHIP 3-4 Apr 2019\Review all ppts screenshots\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1" y="0"/>
            <a:ext cx="889861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71351" y="1048462"/>
            <a:ext cx="2423881" cy="181588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400" dirty="0"/>
              <a:t>This page will have already been updated if the user has filled in the his or her profile details on ‘Please update your profile to continue’ page; the user can update his or her details if it changes in future using ‘My Profile’</a:t>
            </a:r>
          </a:p>
        </p:txBody>
      </p:sp>
      <p:sp>
        <p:nvSpPr>
          <p:cNvPr id="6" name="Rectangle 5"/>
          <p:cNvSpPr/>
          <p:nvPr/>
        </p:nvSpPr>
        <p:spPr>
          <a:xfrm>
            <a:off x="395536" y="878194"/>
            <a:ext cx="1305806" cy="439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34346" y="895513"/>
            <a:ext cx="20162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5536" y="1391308"/>
            <a:ext cx="2952328" cy="427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68595" y="1458325"/>
            <a:ext cx="2819629" cy="496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5536" y="1954851"/>
            <a:ext cx="2664296" cy="540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1995686"/>
            <a:ext cx="2021055" cy="456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3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D:\IHIP Coordinator\Study Material IHIP\Gujarat State Training IHIP 3-4 Apr 2019\Review all ppts screenshots\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1" y="0"/>
            <a:ext cx="8898615"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0685" y="2715766"/>
            <a:ext cx="6449547"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Callout 12"/>
          <p:cNvSpPr/>
          <p:nvPr/>
        </p:nvSpPr>
        <p:spPr>
          <a:xfrm>
            <a:off x="827584" y="339502"/>
            <a:ext cx="6768752" cy="1872208"/>
          </a:xfrm>
          <a:prstGeom prst="wedgeEllipseCallout">
            <a:avLst>
              <a:gd name="adj1" fmla="val -27233"/>
              <a:gd name="adj2" fmla="val 78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User can’t update anything in the fields under “Facility Mapping”; if  find anything wrong in “Facility Mapping” then user can Report the problem to District Surveillance Unit and DSU staff can edit this thing using ‘Manage User Accounts’ [it will be discussed in ‘Administration’ menu] using </a:t>
            </a:r>
            <a:r>
              <a:rPr lang="en-US" sz="1600" dirty="0" err="1">
                <a:solidFill>
                  <a:schemeClr val="tx1"/>
                </a:solidFill>
              </a:rPr>
              <a:t>districtadmin</a:t>
            </a:r>
            <a:r>
              <a:rPr lang="en-US" sz="1600" dirty="0">
                <a:solidFill>
                  <a:schemeClr val="tx1"/>
                </a:solidFill>
              </a:rPr>
              <a:t> user ID</a:t>
            </a:r>
          </a:p>
        </p:txBody>
      </p:sp>
    </p:spTree>
    <p:extLst>
      <p:ext uri="{BB962C8B-B14F-4D97-AF65-F5344CB8AC3E}">
        <p14:creationId xmlns:p14="http://schemas.microsoft.com/office/powerpoint/2010/main" val="30175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10" y="-39605"/>
            <a:ext cx="9289418" cy="522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987824" y="699542"/>
            <a:ext cx="3168352" cy="576064"/>
          </a:xfrm>
          <a:prstGeom prst="wedgeEllipseCallout">
            <a:avLst>
              <a:gd name="adj1" fmla="val 62321"/>
              <a:gd name="adj2" fmla="val 16657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Now click on </a:t>
            </a:r>
          </a:p>
          <a:p>
            <a:pPr algn="ctr"/>
            <a:r>
              <a:rPr lang="en-US" sz="1400" dirty="0">
                <a:solidFill>
                  <a:srgbClr val="002060"/>
                </a:solidFill>
              </a:rPr>
              <a:t>“Update Facility Details”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412" y="185167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D:\IHIP Coordinator\Study Material IHIP\Gujarat State Training IHIP 3-4 Apr 2019\Review all ppts screenshots\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779"/>
            <a:ext cx="9144000" cy="347194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339752" y="3003798"/>
            <a:ext cx="2088232" cy="576064"/>
          </a:xfrm>
          <a:prstGeom prst="wedgeEllipseCallout">
            <a:avLst>
              <a:gd name="adj1" fmla="val -111497"/>
              <a:gd name="adj2" fmla="val 12147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“Actions”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66" y="404308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descr="D:\IHIP Coordinator\Study Material IHIP\Gujarat State Training IHIP 3-4 Apr 2019\Review all ppts screenshots\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742"/>
            <a:ext cx="9144000" cy="490201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987824" y="2427734"/>
            <a:ext cx="2736304" cy="576064"/>
          </a:xfrm>
          <a:prstGeom prst="wedgeEllipseCallout">
            <a:avLst>
              <a:gd name="adj1" fmla="val -68206"/>
              <a:gd name="adj2" fmla="val 13771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Then Click on </a:t>
            </a:r>
          </a:p>
          <a:p>
            <a:pPr algn="ctr"/>
            <a:r>
              <a:rPr lang="en-US" sz="1400" dirty="0">
                <a:solidFill>
                  <a:srgbClr val="002060"/>
                </a:solidFill>
              </a:rPr>
              <a:t>“Edit Facility Details”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038" y="341794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8144" y="2196504"/>
            <a:ext cx="3223957" cy="2677656"/>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400" dirty="0"/>
              <a:t>Fill in / Update data fields related to </a:t>
            </a:r>
            <a:r>
              <a:rPr lang="en-US" sz="1400" b="1" dirty="0"/>
              <a:t>address of the facility </a:t>
            </a:r>
            <a:r>
              <a:rPr lang="en-US" sz="1400" dirty="0"/>
              <a:t>and also the data fields related to </a:t>
            </a:r>
            <a:r>
              <a:rPr lang="en-US" sz="1400" b="1" dirty="0"/>
              <a:t>Officer </a:t>
            </a:r>
            <a:r>
              <a:rPr lang="en-US" sz="1400" b="1" dirty="0" err="1"/>
              <a:t>Incharge</a:t>
            </a:r>
            <a:r>
              <a:rPr lang="en-US" sz="1400" b="1" dirty="0"/>
              <a:t> </a:t>
            </a:r>
            <a:r>
              <a:rPr lang="en-US" sz="1400" dirty="0"/>
              <a:t>of the facility, </a:t>
            </a:r>
            <a:r>
              <a:rPr lang="en-US" sz="1400" dirty="0">
                <a:solidFill>
                  <a:srgbClr val="FF0000"/>
                </a:solidFill>
              </a:rPr>
              <a:t>especially the mandatory fields (marked with *) </a:t>
            </a:r>
            <a:r>
              <a:rPr lang="en-US" sz="1400" dirty="0"/>
              <a:t>then click on “Update”; </a:t>
            </a:r>
          </a:p>
          <a:p>
            <a:r>
              <a:rPr lang="en-US" sz="1400" dirty="0"/>
              <a:t>This might have already been done by DSU staff; </a:t>
            </a:r>
            <a:r>
              <a:rPr lang="en-US" sz="1400" b="1" dirty="0"/>
              <a:t>facility user </a:t>
            </a:r>
            <a:r>
              <a:rPr lang="en-US" sz="1400" dirty="0"/>
              <a:t>can crosscheck and edit / update as required; </a:t>
            </a:r>
          </a:p>
          <a:p>
            <a:r>
              <a:rPr lang="en-US" sz="1400" dirty="0"/>
              <a:t>Name and Mobile number of Officer In-charge is the most important as he/she will receive </a:t>
            </a:r>
            <a:r>
              <a:rPr lang="en-US" sz="1400" b="1" dirty="0"/>
              <a:t>Alert messages</a:t>
            </a:r>
            <a:r>
              <a:rPr lang="en-US" sz="1400" dirty="0"/>
              <a:t> on the given mobile number only</a:t>
            </a:r>
          </a:p>
        </p:txBody>
      </p:sp>
      <p:sp>
        <p:nvSpPr>
          <p:cNvPr id="6" name="Rectangle 5"/>
          <p:cNvSpPr/>
          <p:nvPr/>
        </p:nvSpPr>
        <p:spPr>
          <a:xfrm>
            <a:off x="539552" y="3720106"/>
            <a:ext cx="2736304" cy="443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p:cNvSpPr/>
          <p:nvPr/>
        </p:nvSpPr>
        <p:spPr>
          <a:xfrm>
            <a:off x="5558846" y="2267153"/>
            <a:ext cx="399774" cy="195790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12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67545" y="843558"/>
            <a:ext cx="5400600"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3563888" y="2427734"/>
            <a:ext cx="6408712" cy="1068710"/>
          </a:xfrm>
          <a:prstGeom prst="wedgeEllipseCallout">
            <a:avLst>
              <a:gd name="adj1" fmla="val -13728"/>
              <a:gd name="adj2" fmla="val -703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can’t update these facility details as these fields are locked; if you find anything wrong here, then kindly report to District Surveillance Unit for corrections</a:t>
            </a:r>
          </a:p>
        </p:txBody>
      </p:sp>
      <p:sp>
        <p:nvSpPr>
          <p:cNvPr id="10" name="Rectangle 9"/>
          <p:cNvSpPr/>
          <p:nvPr/>
        </p:nvSpPr>
        <p:spPr>
          <a:xfrm>
            <a:off x="467545" y="2241314"/>
            <a:ext cx="1296144" cy="49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1790" y="4186611"/>
            <a:ext cx="5578361" cy="473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2483768" y="51470"/>
            <a:ext cx="6660232" cy="1584176"/>
          </a:xfrm>
          <a:prstGeom prst="wedgeEllipseCallout">
            <a:avLst>
              <a:gd name="adj1" fmla="val -40418"/>
              <a:gd name="adj2" fmla="val 2090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can’t change/update/select the “Sub Centers covered” under Primary Health Center user account as this data field is locked; if you find anything wrong here then kindly report to District Surveillance Unit as they can change/update/select the “Sub Centers covered” under Primary Health Center through the “Administration” menu</a:t>
            </a:r>
          </a:p>
        </p:txBody>
      </p:sp>
      <p:sp>
        <p:nvSpPr>
          <p:cNvPr id="6" name="Rectangle 5"/>
          <p:cNvSpPr/>
          <p:nvPr/>
        </p:nvSpPr>
        <p:spPr>
          <a:xfrm>
            <a:off x="467545" y="874731"/>
            <a:ext cx="1296144" cy="472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0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E7E1-1935-4858-B16E-2E7A86CBF00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ED22D98-999A-4185-B0BC-9E2B80B19B6F}"/>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How to ‘Update your profile to continue’ on first log in</a:t>
            </a:r>
          </a:p>
          <a:p>
            <a:pPr marL="514350" indent="-514350">
              <a:buFont typeface="+mj-lt"/>
              <a:buAutoNum type="arabicPeriod"/>
            </a:pPr>
            <a:r>
              <a:rPr lang="en-US" dirty="0"/>
              <a:t>How to ‘View Facility Information’</a:t>
            </a:r>
          </a:p>
          <a:p>
            <a:pPr marL="514350" indent="-514350">
              <a:buFont typeface="+mj-lt"/>
              <a:buAutoNum type="arabicPeriod"/>
            </a:pPr>
            <a:r>
              <a:rPr lang="en-US" dirty="0"/>
              <a:t>How to crosscheck Form types linked to your user type</a:t>
            </a:r>
          </a:p>
          <a:p>
            <a:pPr marL="514350" indent="-514350">
              <a:buFont typeface="+mj-lt"/>
              <a:buAutoNum type="arabicPeriod"/>
            </a:pPr>
            <a:r>
              <a:rPr lang="en-US" dirty="0"/>
              <a:t>How to change your profile details using ‘My Profile’</a:t>
            </a:r>
          </a:p>
          <a:p>
            <a:pPr marL="514350" indent="-514350">
              <a:buFont typeface="+mj-lt"/>
              <a:buAutoNum type="arabicPeriod"/>
            </a:pPr>
            <a:r>
              <a:rPr lang="en-US" dirty="0"/>
              <a:t>How to ‘Update Facility Details’</a:t>
            </a:r>
          </a:p>
          <a:p>
            <a:pPr marL="514350" indent="-514350">
              <a:buFont typeface="+mj-lt"/>
              <a:buAutoNum type="arabicPeriod"/>
            </a:pPr>
            <a:r>
              <a:rPr lang="en-US" dirty="0"/>
              <a:t>How to ‘Change Password’</a:t>
            </a:r>
          </a:p>
          <a:p>
            <a:pPr marL="514350" indent="-514350">
              <a:buFont typeface="+mj-lt"/>
              <a:buAutoNum type="arabicPeriod"/>
            </a:pPr>
            <a:r>
              <a:rPr lang="en-US" dirty="0"/>
              <a:t>How to ‘Logout’</a:t>
            </a:r>
          </a:p>
          <a:p>
            <a:pPr marL="514350" indent="-514350">
              <a:buFont typeface="+mj-lt"/>
              <a:buAutoNum type="arabicPeriod"/>
            </a:pPr>
            <a:r>
              <a:rPr lang="en-US" dirty="0"/>
              <a:t>How to ‘Reset Password’ in case the you forget your password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619699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483768" y="339502"/>
            <a:ext cx="6408712" cy="1584176"/>
          </a:xfrm>
          <a:prstGeom prst="wedgeEllipseCallout">
            <a:avLst>
              <a:gd name="adj1" fmla="val -40418"/>
              <a:gd name="adj2" fmla="val 2090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one can’t change/update/select the “Villages covered” under Health Sub Center user account as this data field is locked; if you find anything wrong here then kindly report to District Surveillance Unit as they can change/update/select the “Villages covered” under Health Sub Center through the “Administration” menu</a:t>
            </a:r>
          </a:p>
        </p:txBody>
      </p:sp>
      <p:sp>
        <p:nvSpPr>
          <p:cNvPr id="6" name="Rectangle 5"/>
          <p:cNvSpPr/>
          <p:nvPr/>
        </p:nvSpPr>
        <p:spPr>
          <a:xfrm>
            <a:off x="361790" y="4350439"/>
            <a:ext cx="5578361" cy="329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039" y="1821226"/>
            <a:ext cx="1439431" cy="329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5364088" y="2323073"/>
            <a:ext cx="2736304" cy="1080120"/>
          </a:xfrm>
          <a:prstGeom prst="wedgeEllipseCallout">
            <a:avLst>
              <a:gd name="adj1" fmla="val -171497"/>
              <a:gd name="adj2" fmla="val 5425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Now Click on </a:t>
            </a:r>
          </a:p>
          <a:p>
            <a:pPr algn="ctr"/>
            <a:r>
              <a:rPr lang="en-US" sz="1400" dirty="0">
                <a:solidFill>
                  <a:srgbClr val="002060"/>
                </a:solidFill>
              </a:rPr>
              <a:t>“Validate Location in The Map” to correct the geo-location of the Health Facility</a:t>
            </a:r>
          </a:p>
        </p:txBody>
      </p:sp>
      <p:pic>
        <p:nvPicPr>
          <p:cNvPr id="8" name="Picture 7"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280" y="346985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407696" y="159482"/>
            <a:ext cx="2736304" cy="1548172"/>
          </a:xfrm>
          <a:prstGeom prst="wedgeEllipseCallout">
            <a:avLst>
              <a:gd name="adj1" fmla="val -126268"/>
              <a:gd name="adj2" fmla="val 1079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You can select the Marker and change/drag it’s position to more accurate geo-location of the Health facility or…</a:t>
            </a:r>
          </a:p>
        </p:txBody>
      </p:sp>
      <p:sp>
        <p:nvSpPr>
          <p:cNvPr id="6" name="Oval Callout 5"/>
          <p:cNvSpPr/>
          <p:nvPr/>
        </p:nvSpPr>
        <p:spPr>
          <a:xfrm>
            <a:off x="-324544" y="159482"/>
            <a:ext cx="2232248" cy="2628292"/>
          </a:xfrm>
          <a:prstGeom prst="wedgeEllipseCallout">
            <a:avLst>
              <a:gd name="adj1" fmla="val 59777"/>
              <a:gd name="adj2" fmla="val -2627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…you can simply type the name of landmark near to the health facility and this data field will offer you to select from the options given from Google search</a:t>
            </a:r>
          </a:p>
        </p:txBody>
      </p:sp>
      <p:sp>
        <p:nvSpPr>
          <p:cNvPr id="7" name="Oval Callout 6"/>
          <p:cNvSpPr/>
          <p:nvPr/>
        </p:nvSpPr>
        <p:spPr>
          <a:xfrm>
            <a:off x="-472977" y="3636678"/>
            <a:ext cx="2736304" cy="1062118"/>
          </a:xfrm>
          <a:prstGeom prst="wedgeEllipseCallout">
            <a:avLst>
              <a:gd name="adj1" fmla="val 48584"/>
              <a:gd name="adj2" fmla="val -24486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You can click on “+” to zoom in and click “-” to zoom out</a:t>
            </a:r>
          </a:p>
        </p:txBody>
      </p:sp>
      <p:sp>
        <p:nvSpPr>
          <p:cNvPr id="8" name="Oval Callout 7"/>
          <p:cNvSpPr/>
          <p:nvPr/>
        </p:nvSpPr>
        <p:spPr>
          <a:xfrm>
            <a:off x="6407696" y="3361222"/>
            <a:ext cx="2736304" cy="1062118"/>
          </a:xfrm>
          <a:prstGeom prst="wedgeEllipseCallout">
            <a:avLst>
              <a:gd name="adj1" fmla="val -101539"/>
              <a:gd name="adj2" fmla="val -8640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Sub District border</a:t>
            </a:r>
          </a:p>
        </p:txBody>
      </p:sp>
      <p:sp>
        <p:nvSpPr>
          <p:cNvPr id="9" name="Oval Callout 8"/>
          <p:cNvSpPr/>
          <p:nvPr/>
        </p:nvSpPr>
        <p:spPr>
          <a:xfrm>
            <a:off x="2123728" y="4137583"/>
            <a:ext cx="2736304" cy="1062118"/>
          </a:xfrm>
          <a:prstGeom prst="wedgeEllipseCallout">
            <a:avLst>
              <a:gd name="adj1" fmla="val -39386"/>
              <a:gd name="adj2" fmla="val -27132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Click “-” to zoom out</a:t>
            </a:r>
          </a:p>
        </p:txBody>
      </p:sp>
      <p:pic>
        <p:nvPicPr>
          <p:cNvPr id="10" name="Picture 9"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9937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150008" y="0"/>
            <a:ext cx="2736304" cy="1062118"/>
          </a:xfrm>
          <a:prstGeom prst="wedgeEllipseCallout">
            <a:avLst>
              <a:gd name="adj1" fmla="val -70589"/>
              <a:gd name="adj2" fmla="val 18515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District border</a:t>
            </a:r>
          </a:p>
        </p:txBody>
      </p:sp>
      <p:sp>
        <p:nvSpPr>
          <p:cNvPr id="6" name="Oval Callout 5"/>
          <p:cNvSpPr/>
          <p:nvPr/>
        </p:nvSpPr>
        <p:spPr>
          <a:xfrm>
            <a:off x="0" y="3651870"/>
            <a:ext cx="2736304" cy="1062118"/>
          </a:xfrm>
          <a:prstGeom prst="wedgeEllipseCallout">
            <a:avLst>
              <a:gd name="adj1" fmla="val 32005"/>
              <a:gd name="adj2" fmla="val -22338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 again to zoom out further</a:t>
            </a:r>
          </a:p>
        </p:txBody>
      </p:sp>
      <p:sp>
        <p:nvSpPr>
          <p:cNvPr id="7" name="Oval Callout 6"/>
          <p:cNvSpPr/>
          <p:nvPr/>
        </p:nvSpPr>
        <p:spPr>
          <a:xfrm>
            <a:off x="6876256" y="2067694"/>
            <a:ext cx="2736304" cy="1062118"/>
          </a:xfrm>
          <a:prstGeom prst="wedgeEllipseCallout">
            <a:avLst>
              <a:gd name="adj1" fmla="val -78206"/>
              <a:gd name="adj2" fmla="val -1237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State border</a:t>
            </a:r>
          </a:p>
        </p:txBody>
      </p:sp>
      <p:pic>
        <p:nvPicPr>
          <p:cNvPr id="8" name="Picture 7"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9937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371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156176" y="2859782"/>
            <a:ext cx="2736304" cy="1062118"/>
          </a:xfrm>
          <a:prstGeom prst="wedgeEllipseCallout">
            <a:avLst>
              <a:gd name="adj1" fmla="val -88417"/>
              <a:gd name="adj2" fmla="val -159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This is a State border</a:t>
            </a:r>
          </a:p>
        </p:txBody>
      </p:sp>
      <p:sp>
        <p:nvSpPr>
          <p:cNvPr id="6" name="Oval Callout 5"/>
          <p:cNvSpPr/>
          <p:nvPr/>
        </p:nvSpPr>
        <p:spPr>
          <a:xfrm>
            <a:off x="107504" y="3645311"/>
            <a:ext cx="2736304" cy="1062118"/>
          </a:xfrm>
          <a:prstGeom prst="wedgeEllipseCallout">
            <a:avLst>
              <a:gd name="adj1" fmla="val 144958"/>
              <a:gd name="adj2" fmla="val 5804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“Update” if you have changed the position</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837" y="475236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descr="D:\IHIP Coordinator\Study Material IHIP\Gujarat State Training IHIP 3-4 Apr 2019\Review all ppts screenshots\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04"/>
            <a:ext cx="9144000" cy="48575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681404" y="2283718"/>
            <a:ext cx="3042723" cy="576064"/>
          </a:xfrm>
          <a:prstGeom prst="wedgeEllipseCallout">
            <a:avLst>
              <a:gd name="adj1" fmla="val -57193"/>
              <a:gd name="adj2" fmla="val 19362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“Essential Medicines List”</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66509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14584"/>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652120" y="2211710"/>
            <a:ext cx="3923928" cy="3076674"/>
          </a:xfrm>
          <a:prstGeom prst="wedgeEllipseCallout">
            <a:avLst>
              <a:gd name="adj1" fmla="val -101776"/>
              <a:gd name="adj2" fmla="val -76586"/>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first log in, you might not see any medicine in the list so you need to select the type of Medicines group/s from “Essential Medicines List” followed by selecting the name/s of the Medicines from “Item Description”; then select the “Unit” of the medicines and then current “Quantity” and then click on “Save” to save; in this way you can add each Medicinal item at the health facility with their quantity</a:t>
            </a:r>
          </a:p>
        </p:txBody>
      </p:sp>
      <p:sp>
        <p:nvSpPr>
          <p:cNvPr id="4" name="Rectangle 3"/>
          <p:cNvSpPr/>
          <p:nvPr/>
        </p:nvSpPr>
        <p:spPr>
          <a:xfrm>
            <a:off x="827584" y="771550"/>
            <a:ext cx="61926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1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682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83568" y="3826545"/>
            <a:ext cx="6624736" cy="1300981"/>
          </a:xfrm>
          <a:prstGeom prst="wedgeEllipseCallout">
            <a:avLst>
              <a:gd name="adj1" fmla="val 51947"/>
              <a:gd name="adj2" fmla="val -7485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the list would look like, once all the “Essential Medicines” are in this list, the user has to just edit the Quantity on regular basis using “Edit” button for each Medicine</a:t>
            </a:r>
          </a:p>
        </p:txBody>
      </p:sp>
    </p:spTree>
    <p:extLst>
      <p:ext uri="{BB962C8B-B14F-4D97-AF65-F5344CB8AC3E}">
        <p14:creationId xmlns:p14="http://schemas.microsoft.com/office/powerpoint/2010/main" val="24512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descr="D:\IHIP Coordinator\Study Material IHIP\Gujarat State Training IHIP 3-4 Apr 2019\Review all ppts screenshot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478"/>
            <a:ext cx="9144000" cy="4842686"/>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681404" y="2283718"/>
            <a:ext cx="3258748" cy="576064"/>
          </a:xfrm>
          <a:prstGeom prst="wedgeEllipseCallout">
            <a:avLst>
              <a:gd name="adj1" fmla="val -48314"/>
              <a:gd name="adj2" fmla="val 23511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“Emergency Medicines List”</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313" y="391051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1316"/>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652120" y="2211710"/>
            <a:ext cx="3923928" cy="3076674"/>
          </a:xfrm>
          <a:prstGeom prst="wedgeEllipseCallout">
            <a:avLst>
              <a:gd name="adj1" fmla="val -101776"/>
              <a:gd name="adj2" fmla="val -76586"/>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first log in, you might not see any medicine in the list so you need to select the type of Medicines group/s from “Medical Supply Type” followed by selecting the name/s of the Medicines from “Item Description”; then select the “Unit” of the medicines and then current “Quantity” and then click on “Save” to save; in this way you can add each Medicinal item at the health facility with their quantity</a:t>
            </a:r>
          </a:p>
        </p:txBody>
      </p:sp>
      <p:sp>
        <p:nvSpPr>
          <p:cNvPr id="6" name="Rectangle 5"/>
          <p:cNvSpPr/>
          <p:nvPr/>
        </p:nvSpPr>
        <p:spPr>
          <a:xfrm>
            <a:off x="827584" y="771550"/>
            <a:ext cx="61926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3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6096" y="3579862"/>
            <a:ext cx="3707904" cy="1200329"/>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After typing the relevant link (</a:t>
            </a:r>
            <a:r>
              <a:rPr lang="en-US" dirty="0">
                <a:hlinkClick r:id="rId4"/>
              </a:rPr>
              <a:t>https://ihip.nhp.gov.in/idsp/#!/login</a:t>
            </a:r>
            <a:r>
              <a:rPr lang="en-US" dirty="0"/>
              <a:t>)</a:t>
            </a:r>
            <a:r>
              <a:rPr lang="en-US" dirty="0">
                <a:solidFill>
                  <a:srgbClr val="002060"/>
                </a:solidFill>
              </a:rPr>
              <a:t> in the URL, you will come to the  “Sign In” page</a:t>
            </a:r>
          </a:p>
        </p:txBody>
      </p:sp>
    </p:spTree>
    <p:extLst>
      <p:ext uri="{BB962C8B-B14F-4D97-AF65-F5344CB8AC3E}">
        <p14:creationId xmlns:p14="http://schemas.microsoft.com/office/powerpoint/2010/main" val="7178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371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683568" y="3826545"/>
            <a:ext cx="6624736" cy="1300981"/>
          </a:xfrm>
          <a:prstGeom prst="wedgeEllipseCallout">
            <a:avLst>
              <a:gd name="adj1" fmla="val 55781"/>
              <a:gd name="adj2" fmla="val -74853"/>
            </a:avLst>
          </a:prstGeom>
          <a:solidFill>
            <a:schemeClr val="bg1"/>
          </a:solidFill>
          <a:ln>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the list would look like, once all the “Emergency Medicines” are in this list, the user has to just edit the Quantity on regular basis using “Edit” button for each Medicine</a:t>
            </a:r>
          </a:p>
        </p:txBody>
      </p:sp>
    </p:spTree>
    <p:extLst>
      <p:ext uri="{BB962C8B-B14F-4D97-AF65-F5344CB8AC3E}">
        <p14:creationId xmlns:p14="http://schemas.microsoft.com/office/powerpoint/2010/main" val="1828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descr="D:\IHIP Coordinator\Study Material IHIP\Gujarat State Training IHIP 3-4 Apr 2019\Review all ppts screenshots\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159"/>
            <a:ext cx="9144000" cy="4887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681405" y="2283718"/>
            <a:ext cx="2736304" cy="576064"/>
          </a:xfrm>
          <a:prstGeom prst="wedgeEllipseCallout">
            <a:avLst>
              <a:gd name="adj1" fmla="val -76940"/>
              <a:gd name="adj2" fmla="val 28742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“Supplies”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281" y="413514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37294"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75856" y="545864"/>
            <a:ext cx="1778689" cy="4258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57607" y="556254"/>
            <a:ext cx="1562665" cy="424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19657" y="-112600"/>
            <a:ext cx="2088232" cy="2839485"/>
          </a:xfrm>
          <a:prstGeom prst="wedgeEllipseCallout">
            <a:avLst>
              <a:gd name="adj1" fmla="val 107328"/>
              <a:gd name="adj2" fmla="val -2502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Update Equipment details: “Required” vs “Available”; this is usually a one time activity but may require update whenever there is a change in equipment numbers</a:t>
            </a:r>
          </a:p>
        </p:txBody>
      </p:sp>
      <p:sp>
        <p:nvSpPr>
          <p:cNvPr id="8" name="Oval Callout 7"/>
          <p:cNvSpPr/>
          <p:nvPr/>
        </p:nvSpPr>
        <p:spPr>
          <a:xfrm>
            <a:off x="7166458" y="1995686"/>
            <a:ext cx="1764704" cy="1584176"/>
          </a:xfrm>
          <a:prstGeom prst="wedgeEllipseCallout">
            <a:avLst>
              <a:gd name="adj1" fmla="val -57067"/>
              <a:gd name="adj2" fmla="val -10310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may also add any comment under “Remarks”</a:t>
            </a:r>
          </a:p>
        </p:txBody>
      </p:sp>
      <p:sp>
        <p:nvSpPr>
          <p:cNvPr id="9" name="Oval Callout 8"/>
          <p:cNvSpPr/>
          <p:nvPr/>
        </p:nvSpPr>
        <p:spPr>
          <a:xfrm>
            <a:off x="132743" y="3003798"/>
            <a:ext cx="2088232" cy="1584176"/>
          </a:xfrm>
          <a:prstGeom prst="wedgeEllipseCallout">
            <a:avLst>
              <a:gd name="adj1" fmla="val 52722"/>
              <a:gd name="adj2" fmla="val 6802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 then click on “Submit” to update </a:t>
            </a:r>
          </a:p>
        </p:txBody>
      </p:sp>
    </p:spTree>
    <p:extLst>
      <p:ext uri="{BB962C8B-B14F-4D97-AF65-F5344CB8AC3E}">
        <p14:creationId xmlns:p14="http://schemas.microsoft.com/office/powerpoint/2010/main" val="35618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descr="D:\IHIP Coordinator\Study Material IHIP\Gujarat State Training IHIP 3-4 Apr 2019\Review all ppts screenshots\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562"/>
            <a:ext cx="9144000" cy="486446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655587" y="2211710"/>
            <a:ext cx="3312368" cy="576064"/>
          </a:xfrm>
          <a:prstGeom prst="wedgeEllipseCallout">
            <a:avLst>
              <a:gd name="adj1" fmla="val -52422"/>
              <a:gd name="adj2" fmla="val 33251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“Health Workforce details”</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587" y="437195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85372" y="699542"/>
            <a:ext cx="2160240" cy="3960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52120" y="699542"/>
            <a:ext cx="1800200" cy="3960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396552" y="-20538"/>
            <a:ext cx="2088232" cy="3024336"/>
          </a:xfrm>
          <a:prstGeom prst="wedgeEllipseCallout">
            <a:avLst>
              <a:gd name="adj1" fmla="val 107328"/>
              <a:gd name="adj2" fmla="val -599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Update Health Workforce details: “Required” vs “Working”; this is usually a one time activity but may require update whenever there is a change in health staff numbers</a:t>
            </a:r>
          </a:p>
        </p:txBody>
      </p:sp>
      <p:sp>
        <p:nvSpPr>
          <p:cNvPr id="8" name="Oval Callout 7"/>
          <p:cNvSpPr/>
          <p:nvPr/>
        </p:nvSpPr>
        <p:spPr>
          <a:xfrm>
            <a:off x="7559824" y="1995686"/>
            <a:ext cx="1764704" cy="1584176"/>
          </a:xfrm>
          <a:prstGeom prst="wedgeEllipseCallout">
            <a:avLst>
              <a:gd name="adj1" fmla="val -55571"/>
              <a:gd name="adj2" fmla="val -10505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may also add any comment under “Remarks”</a:t>
            </a:r>
          </a:p>
        </p:txBody>
      </p:sp>
      <p:sp>
        <p:nvSpPr>
          <p:cNvPr id="9" name="Oval Callout 8"/>
          <p:cNvSpPr/>
          <p:nvPr/>
        </p:nvSpPr>
        <p:spPr>
          <a:xfrm>
            <a:off x="-23893" y="3003798"/>
            <a:ext cx="1342913" cy="1584176"/>
          </a:xfrm>
          <a:prstGeom prst="wedgeEllipseCallout">
            <a:avLst>
              <a:gd name="adj1" fmla="val 73550"/>
              <a:gd name="adj2" fmla="val 6462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 then click on “Submit” to update </a:t>
            </a:r>
          </a:p>
        </p:txBody>
      </p:sp>
    </p:spTree>
    <p:extLst>
      <p:ext uri="{BB962C8B-B14F-4D97-AF65-F5344CB8AC3E}">
        <p14:creationId xmlns:p14="http://schemas.microsoft.com/office/powerpoint/2010/main" val="22589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descr="D:\IHIP Coordinator\Study Material IHIP\Gujarat State Training IHIP 3-4 Apr 2019\Review all ppts screenshot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712"/>
            <a:ext cx="9144000" cy="48940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59832" y="483518"/>
            <a:ext cx="5184576" cy="2088232"/>
          </a:xfrm>
          <a:prstGeom prst="wedgeEllipseCallout">
            <a:avLst>
              <a:gd name="adj1" fmla="val -52083"/>
              <a:gd name="adj2" fmla="val 1527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here only if you think that the same health facility has been duplicated or this health facility does not exist at all to generate a request for deletion; usually you would not require to use this as District Surveillance Unit would have already crosschecked and cleaned the Master Health Facility data</a:t>
            </a:r>
          </a:p>
        </p:txBody>
      </p:sp>
    </p:spTree>
    <p:extLst>
      <p:ext uri="{BB962C8B-B14F-4D97-AF65-F5344CB8AC3E}">
        <p14:creationId xmlns:p14="http://schemas.microsoft.com/office/powerpoint/2010/main" val="38285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733799" y="692179"/>
            <a:ext cx="3312368" cy="576064"/>
          </a:xfrm>
          <a:prstGeom prst="wedgeEllipseCallout">
            <a:avLst>
              <a:gd name="adj1" fmla="val 64588"/>
              <a:gd name="adj2" fmla="val 20805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“Change Password”</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335" y="210170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D:\IHIP Coordinator\Study Material IHIP\Gujarat State Training IHIP 3-4 Apr 2019\Review all ppts screenshots\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876"/>
            <a:ext cx="9144000" cy="44797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87824" y="2559612"/>
            <a:ext cx="4315428"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FF0000"/>
                </a:solidFill>
              </a:rPr>
              <a:t>Type the “Old Password” and then type the New password that you want to keep; retype the new password and then click on save to update the New Password (remember the new password)</a:t>
            </a:r>
          </a:p>
        </p:txBody>
      </p:sp>
    </p:spTree>
    <p:extLst>
      <p:ext uri="{BB962C8B-B14F-4D97-AF65-F5344CB8AC3E}">
        <p14:creationId xmlns:p14="http://schemas.microsoft.com/office/powerpoint/2010/main" val="101391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733799" y="692178"/>
            <a:ext cx="3312368" cy="727443"/>
          </a:xfrm>
          <a:prstGeom prst="wedgeEllipseCallout">
            <a:avLst>
              <a:gd name="adj1" fmla="val 63961"/>
              <a:gd name="adj2" fmla="val 18887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“Log out” to log out from IHIP account</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727" y="233672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26B9-4457-452C-B17D-A343AAD76F78}"/>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F112A198-520D-4146-B193-9F8C1B39D6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01" y="36346"/>
            <a:ext cx="8825105" cy="5107153"/>
          </a:xfrm>
        </p:spPr>
      </p:pic>
      <p:sp>
        <p:nvSpPr>
          <p:cNvPr id="4" name="Oval Callout 4">
            <a:extLst>
              <a:ext uri="{FF2B5EF4-FFF2-40B4-BE49-F238E27FC236}">
                <a16:creationId xmlns:a16="http://schemas.microsoft.com/office/drawing/2014/main" id="{13F77568-BB87-4D76-8DAE-A8B94702EE29}"/>
              </a:ext>
            </a:extLst>
          </p:cNvPr>
          <p:cNvSpPr/>
          <p:nvPr/>
        </p:nvSpPr>
        <p:spPr>
          <a:xfrm>
            <a:off x="5831632" y="1807777"/>
            <a:ext cx="3312368" cy="1052005"/>
          </a:xfrm>
          <a:prstGeom prst="wedgeEllipseCallout">
            <a:avLst>
              <a:gd name="adj1" fmla="val -78711"/>
              <a:gd name="adj2" fmla="val 18659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If you forget your password then you can change your password using ‘Reset Password’</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8AEBEEAC-2134-46C7-8CF7-9F8B077C09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29994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52120" y="3579862"/>
            <a:ext cx="2880320"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Write Username and Password in the relevant fields and enter the CAPTCHA; then click on “Sign In” button to log in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62370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D00-B57A-4BEB-87B2-F87E4B9EBA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4CCEA0-095C-450D-AA6C-F494362A9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05" y="1275606"/>
            <a:ext cx="8994391" cy="2989010"/>
          </a:xfrm>
        </p:spPr>
      </p:pic>
      <p:sp>
        <p:nvSpPr>
          <p:cNvPr id="4" name="Oval Callout 4">
            <a:extLst>
              <a:ext uri="{FF2B5EF4-FFF2-40B4-BE49-F238E27FC236}">
                <a16:creationId xmlns:a16="http://schemas.microsoft.com/office/drawing/2014/main" id="{2704A4CB-F940-40BA-AE50-0B11650AC949}"/>
              </a:ext>
            </a:extLst>
          </p:cNvPr>
          <p:cNvSpPr/>
          <p:nvPr/>
        </p:nvSpPr>
        <p:spPr>
          <a:xfrm>
            <a:off x="5940152" y="2427734"/>
            <a:ext cx="3312368" cy="1052005"/>
          </a:xfrm>
          <a:prstGeom prst="wedgeEllipseCallout">
            <a:avLst>
              <a:gd name="adj1" fmla="val -105543"/>
              <a:gd name="adj2" fmla="val -348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Type your username and click on ‘Submit’</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E301EFA0-F7B9-4F91-88B0-6ABE0311102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44934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A009-D77D-430C-928D-E99D5BB148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329F78-7682-4935-B68B-F5F6C2458F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16" y="1131590"/>
            <a:ext cx="9072148" cy="3456384"/>
          </a:xfrm>
        </p:spPr>
      </p:pic>
      <p:sp>
        <p:nvSpPr>
          <p:cNvPr id="4" name="Oval Callout 4">
            <a:extLst>
              <a:ext uri="{FF2B5EF4-FFF2-40B4-BE49-F238E27FC236}">
                <a16:creationId xmlns:a16="http://schemas.microsoft.com/office/drawing/2014/main" id="{799FF426-E415-478F-A2F5-1D3B01FE4DC5}"/>
              </a:ext>
            </a:extLst>
          </p:cNvPr>
          <p:cNvSpPr/>
          <p:nvPr/>
        </p:nvSpPr>
        <p:spPr>
          <a:xfrm>
            <a:off x="5940152" y="1779662"/>
            <a:ext cx="3312368" cy="2448272"/>
          </a:xfrm>
          <a:prstGeom prst="wedgeEllipseCallout">
            <a:avLst>
              <a:gd name="adj1" fmla="val -105543"/>
              <a:gd name="adj2" fmla="val -348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You will receive an OTP in your mobile number that you saved under ‘My Profile’ section; type that OTP here and then click on ‘Verify’; if you don’t receive OTP then wait for few seconds; if you still don’t receive then click on ‘Resend OTP’ and try to get OTP again</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3EC818E8-FADA-41F7-9CF6-5BF0DF9299E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75788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05D8-0D24-4C5F-A18A-7B790782B4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51C288-D46F-4778-BE6B-D79741005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1" y="1063229"/>
            <a:ext cx="9091987" cy="3596754"/>
          </a:xfrm>
        </p:spPr>
      </p:pic>
      <p:sp>
        <p:nvSpPr>
          <p:cNvPr id="4" name="Oval Callout 4">
            <a:extLst>
              <a:ext uri="{FF2B5EF4-FFF2-40B4-BE49-F238E27FC236}">
                <a16:creationId xmlns:a16="http://schemas.microsoft.com/office/drawing/2014/main" id="{D70AA220-FA60-43D5-8E68-8B5EC3F13338}"/>
              </a:ext>
            </a:extLst>
          </p:cNvPr>
          <p:cNvSpPr/>
          <p:nvPr/>
        </p:nvSpPr>
        <p:spPr>
          <a:xfrm>
            <a:off x="5940152" y="2427734"/>
            <a:ext cx="3312368" cy="1224136"/>
          </a:xfrm>
          <a:prstGeom prst="wedgeEllipseCallout">
            <a:avLst>
              <a:gd name="adj1" fmla="val -96771"/>
              <a:gd name="adj2" fmla="val -2298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Type the ‘New Password’ that your want to keep and ‘Confirm’ the same and then click on ‘Submit’</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7A9AD289-C458-456D-8E38-D882FAEA4A0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8452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9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FC45-E0A8-4BBF-86DC-C826F8037E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1CFF8B-3E6D-4C1B-A34A-1B75D21EC8F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D2D7D9D-296F-44EB-A438-9190F3E37522}"/>
              </a:ext>
            </a:extLst>
          </p:cNvPr>
          <p:cNvPicPr>
            <a:picLocks noChangeAspect="1"/>
          </p:cNvPicPr>
          <p:nvPr/>
        </p:nvPicPr>
        <p:blipFill>
          <a:blip r:embed="rId2"/>
          <a:stretch>
            <a:fillRect/>
          </a:stretch>
        </p:blipFill>
        <p:spPr>
          <a:xfrm>
            <a:off x="457200" y="0"/>
            <a:ext cx="8229600" cy="5143500"/>
          </a:xfrm>
          <a:prstGeom prst="rect">
            <a:avLst/>
          </a:prstGeom>
        </p:spPr>
      </p:pic>
      <p:sp>
        <p:nvSpPr>
          <p:cNvPr id="5" name="Oval Callout 4">
            <a:extLst>
              <a:ext uri="{FF2B5EF4-FFF2-40B4-BE49-F238E27FC236}">
                <a16:creationId xmlns:a16="http://schemas.microsoft.com/office/drawing/2014/main" id="{B21DFCBC-0822-4ADA-8C64-1BBB53F6E8E0}"/>
              </a:ext>
            </a:extLst>
          </p:cNvPr>
          <p:cNvSpPr/>
          <p:nvPr/>
        </p:nvSpPr>
        <p:spPr>
          <a:xfrm>
            <a:off x="5796719" y="2211710"/>
            <a:ext cx="3312368" cy="1224136"/>
          </a:xfrm>
          <a:prstGeom prst="wedgeEllipseCallout">
            <a:avLst>
              <a:gd name="adj1" fmla="val -89289"/>
              <a:gd name="adj2" fmla="val 2518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Type the ‘New Password’ [that you just reset] on Sign In page to log in your user account</a:t>
            </a:r>
          </a:p>
        </p:txBody>
      </p:sp>
    </p:spTree>
    <p:extLst>
      <p:ext uri="{BB962C8B-B14F-4D97-AF65-F5344CB8AC3E}">
        <p14:creationId xmlns:p14="http://schemas.microsoft.com/office/powerpoint/2010/main" val="126103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AA77-3400-4B9E-A567-FB18648F9E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C2058E-C13B-41EB-8C41-A726F4DE758A}"/>
              </a:ext>
            </a:extLst>
          </p:cNvPr>
          <p:cNvSpPr>
            <a:spLocks noGrp="1"/>
          </p:cNvSpPr>
          <p:nvPr>
            <p:ph idx="1"/>
          </p:nvPr>
        </p:nvSpPr>
        <p:spPr/>
        <p:txBody>
          <a:bodyPr>
            <a:normAutofit fontScale="92500" lnSpcReduction="20000"/>
          </a:bodyPr>
          <a:lstStyle/>
          <a:p>
            <a:r>
              <a:rPr lang="en-US" dirty="0"/>
              <a:t>If you forget your Username then please contact your facility in charge &amp;/or DSU staff</a:t>
            </a:r>
          </a:p>
          <a:p>
            <a:r>
              <a:rPr lang="en-US" dirty="0"/>
              <a:t>If you are not getting the OTP after several attempts or mobile number in ‘My Profile’ page is not yours then inform DSU staff to ‘Reset Password’ on behalf of you or ‘Edit User Details’ (esp. your mobile number) using “Manage User Accounts” function under ‘Administration’ menu</a:t>
            </a:r>
          </a:p>
        </p:txBody>
      </p:sp>
    </p:spTree>
    <p:extLst>
      <p:ext uri="{BB962C8B-B14F-4D97-AF65-F5344CB8AC3E}">
        <p14:creationId xmlns:p14="http://schemas.microsoft.com/office/powerpoint/2010/main" val="276839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6632" y="2110085"/>
            <a:ext cx="36307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314122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9483-DE0D-43B4-B0E7-5711C41AB3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F62009-530D-4F07-AE03-112783E86B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6C039F1-7E1A-40D5-9E89-F33A7FC6C390}"/>
              </a:ext>
            </a:extLst>
          </p:cNvPr>
          <p:cNvPicPr>
            <a:picLocks noChangeAspect="1"/>
          </p:cNvPicPr>
          <p:nvPr/>
        </p:nvPicPr>
        <p:blipFill>
          <a:blip r:embed="rId2"/>
          <a:stretch>
            <a:fillRect/>
          </a:stretch>
        </p:blipFill>
        <p:spPr>
          <a:xfrm>
            <a:off x="457200" y="0"/>
            <a:ext cx="8229600" cy="5143500"/>
          </a:xfrm>
          <a:prstGeom prst="rect">
            <a:avLst/>
          </a:prstGeom>
        </p:spPr>
      </p:pic>
      <p:sp>
        <p:nvSpPr>
          <p:cNvPr id="13" name="Rectangle 12">
            <a:extLst>
              <a:ext uri="{FF2B5EF4-FFF2-40B4-BE49-F238E27FC236}">
                <a16:creationId xmlns:a16="http://schemas.microsoft.com/office/drawing/2014/main" id="{AE90DF9A-2D4C-4A82-84B9-46F8155F7BA8}"/>
              </a:ext>
            </a:extLst>
          </p:cNvPr>
          <p:cNvSpPr/>
          <p:nvPr/>
        </p:nvSpPr>
        <p:spPr>
          <a:xfrm>
            <a:off x="1522781" y="838942"/>
            <a:ext cx="1305806" cy="439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E7D37B-A3C7-43F4-83D9-3C945ABDF63E}"/>
              </a:ext>
            </a:extLst>
          </p:cNvPr>
          <p:cNvSpPr/>
          <p:nvPr/>
        </p:nvSpPr>
        <p:spPr>
          <a:xfrm>
            <a:off x="4634346" y="895513"/>
            <a:ext cx="20162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FE5844-EA6A-460A-8F8B-F4FDB1B46B19}"/>
              </a:ext>
            </a:extLst>
          </p:cNvPr>
          <p:cNvSpPr/>
          <p:nvPr/>
        </p:nvSpPr>
        <p:spPr>
          <a:xfrm>
            <a:off x="1522781" y="1319746"/>
            <a:ext cx="1393035" cy="427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A10E4E-B9BD-4F5B-B4B6-0AF368E2D719}"/>
              </a:ext>
            </a:extLst>
          </p:cNvPr>
          <p:cNvSpPr/>
          <p:nvPr/>
        </p:nvSpPr>
        <p:spPr>
          <a:xfrm>
            <a:off x="3074202" y="1429717"/>
            <a:ext cx="2819629" cy="2845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14EFFA-EDC2-4024-A0E0-D6C7C22D8AE4}"/>
              </a:ext>
            </a:extLst>
          </p:cNvPr>
          <p:cNvSpPr/>
          <p:nvPr/>
        </p:nvSpPr>
        <p:spPr>
          <a:xfrm>
            <a:off x="1522781" y="1859380"/>
            <a:ext cx="1465044" cy="456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7A8783-2224-4AAD-AE38-29FD5EB6A19E}"/>
              </a:ext>
            </a:extLst>
          </p:cNvPr>
          <p:cNvSpPr/>
          <p:nvPr/>
        </p:nvSpPr>
        <p:spPr>
          <a:xfrm>
            <a:off x="3099354" y="1859669"/>
            <a:ext cx="2021055" cy="456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5DCDFE-0220-41D6-8286-571F037F8380}"/>
              </a:ext>
            </a:extLst>
          </p:cNvPr>
          <p:cNvSpPr/>
          <p:nvPr/>
        </p:nvSpPr>
        <p:spPr>
          <a:xfrm>
            <a:off x="3561472" y="2355726"/>
            <a:ext cx="1558937" cy="412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A989D25-229A-43E4-9CEB-C34E56EC7995}"/>
              </a:ext>
            </a:extLst>
          </p:cNvPr>
          <p:cNvSpPr/>
          <p:nvPr/>
        </p:nvSpPr>
        <p:spPr>
          <a:xfrm>
            <a:off x="1530027" y="2377298"/>
            <a:ext cx="942624" cy="390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Callout 4">
            <a:extLst>
              <a:ext uri="{FF2B5EF4-FFF2-40B4-BE49-F238E27FC236}">
                <a16:creationId xmlns:a16="http://schemas.microsoft.com/office/drawing/2014/main" id="{623B3793-4663-4EA5-A622-9C5D260DF721}"/>
              </a:ext>
            </a:extLst>
          </p:cNvPr>
          <p:cNvSpPr/>
          <p:nvPr/>
        </p:nvSpPr>
        <p:spPr>
          <a:xfrm>
            <a:off x="841411" y="3289707"/>
            <a:ext cx="5440122" cy="1467286"/>
          </a:xfrm>
          <a:prstGeom prst="wedgeEllipseCallout">
            <a:avLst>
              <a:gd name="adj1" fmla="val -13"/>
              <a:gd name="adj2" fmla="val -731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When you log in for the first time with your username, you will be prompted to ‘Please update your profile to continue’; Update all the data fields </a:t>
            </a:r>
            <a:r>
              <a:rPr lang="en-US" sz="1400" dirty="0">
                <a:solidFill>
                  <a:srgbClr val="FF0000"/>
                </a:solidFill>
              </a:rPr>
              <a:t>esp. the mandatory fields</a:t>
            </a:r>
            <a:r>
              <a:rPr lang="en-US" sz="1400" dirty="0">
                <a:solidFill>
                  <a:schemeClr val="tx1"/>
                </a:solidFill>
              </a:rPr>
              <a:t> (marked with </a:t>
            </a:r>
            <a:r>
              <a:rPr lang="en-US" sz="1400" dirty="0">
                <a:solidFill>
                  <a:srgbClr val="FF0000"/>
                </a:solidFill>
              </a:rPr>
              <a:t>*</a:t>
            </a:r>
            <a:r>
              <a:rPr lang="en-US" sz="1400" dirty="0">
                <a:solidFill>
                  <a:schemeClr val="tx1"/>
                </a:solidFill>
              </a:rPr>
              <a:t>) and then click on “Update”; otherwise your will have to ‘Logout’</a:t>
            </a:r>
          </a:p>
        </p:txBody>
      </p:sp>
      <p:sp>
        <p:nvSpPr>
          <p:cNvPr id="22" name="Rectangle 21">
            <a:extLst>
              <a:ext uri="{FF2B5EF4-FFF2-40B4-BE49-F238E27FC236}">
                <a16:creationId xmlns:a16="http://schemas.microsoft.com/office/drawing/2014/main" id="{D446D447-96BA-4B3E-B187-6EDB08B93355}"/>
              </a:ext>
            </a:extLst>
          </p:cNvPr>
          <p:cNvSpPr/>
          <p:nvPr/>
        </p:nvSpPr>
        <p:spPr>
          <a:xfrm>
            <a:off x="6650570" y="3289707"/>
            <a:ext cx="486486" cy="362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1720" y="555526"/>
            <a:ext cx="4392488"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The home page that you will see after log in</a:t>
            </a:r>
          </a:p>
        </p:txBody>
      </p:sp>
      <p:sp>
        <p:nvSpPr>
          <p:cNvPr id="6" name="Oval Callout 5"/>
          <p:cNvSpPr/>
          <p:nvPr/>
        </p:nvSpPr>
        <p:spPr>
          <a:xfrm>
            <a:off x="4572000" y="1779662"/>
            <a:ext cx="2088232" cy="576064"/>
          </a:xfrm>
          <a:prstGeom prst="wedgeEllipseCallout">
            <a:avLst>
              <a:gd name="adj1" fmla="val 78086"/>
              <a:gd name="adj2" fmla="val -13105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User Name</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480" y="113159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915816" y="733549"/>
            <a:ext cx="3168352" cy="576064"/>
          </a:xfrm>
          <a:prstGeom prst="wedgeEllipseCallout">
            <a:avLst>
              <a:gd name="adj1" fmla="val 64289"/>
              <a:gd name="adj2" fmla="val 13771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“View Facility Information”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6356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D:\IHIP Coordinator\Study Material IHIP\Gujarat State Training IHIP 3-4 Apr 2019\Review all ppts screenshot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026"/>
            <a:ext cx="9144000" cy="3647448"/>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23528" y="0"/>
            <a:ext cx="8208912" cy="1563638"/>
          </a:xfrm>
          <a:prstGeom prst="wedgeEllipseCallout">
            <a:avLst>
              <a:gd name="adj1" fmla="val -10647"/>
              <a:gd name="adj2" fmla="val 1104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 user can see and cross check whether the Facility Information including the details of the personnel </a:t>
            </a:r>
            <a:r>
              <a:rPr lang="en-US" sz="1400" dirty="0" err="1">
                <a:solidFill>
                  <a:srgbClr val="002060"/>
                </a:solidFill>
              </a:rPr>
              <a:t>incharge</a:t>
            </a:r>
            <a:r>
              <a:rPr lang="en-US" sz="1400" dirty="0">
                <a:solidFill>
                  <a:srgbClr val="002060"/>
                </a:solidFill>
              </a:rPr>
              <a:t> and officers is correct or not; if the data field is showing “Not Available” then this information needs to be updated from the relevant menus as it will be discussed in subsequent slides</a:t>
            </a:r>
          </a:p>
        </p:txBody>
      </p:sp>
    </p:spTree>
    <p:extLst>
      <p:ext uri="{BB962C8B-B14F-4D97-AF65-F5344CB8AC3E}">
        <p14:creationId xmlns:p14="http://schemas.microsoft.com/office/powerpoint/2010/main" val="31301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D:\IHIP Coordinator\Study Material IHIP\Gujarat State Training IHIP 3-4 Apr 2019\Review all ppts screenshot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026"/>
            <a:ext cx="9144000" cy="3647448"/>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604218" y="555526"/>
            <a:ext cx="2088232" cy="576064"/>
          </a:xfrm>
          <a:prstGeom prst="wedgeEllipseCallout">
            <a:avLst>
              <a:gd name="adj1" fmla="val -533"/>
              <a:gd name="adj2" fmla="val 15394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Then Click on </a:t>
            </a:r>
          </a:p>
          <a:p>
            <a:pPr algn="ctr"/>
            <a:r>
              <a:rPr lang="en-US" sz="1400" dirty="0">
                <a:solidFill>
                  <a:srgbClr val="002060"/>
                </a:solidFill>
              </a:rPr>
              <a:t>“Forms”</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310" y="185094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1561</Words>
  <Application>Microsoft Office PowerPoint</Application>
  <PresentationFormat>On-screen Show (16:9)</PresentationFormat>
  <Paragraphs>87</Paragraphs>
  <Slides>45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Things to be seen or done on First log in by the User</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96</cp:revision>
  <dcterms:created xsi:type="dcterms:W3CDTF">2019-03-03T04:37:01Z</dcterms:created>
  <dcterms:modified xsi:type="dcterms:W3CDTF">2021-02-18T12:23:18Z</dcterms:modified>
</cp:coreProperties>
</file>