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70" r:id="rId3"/>
    <p:sldId id="271" r:id="rId4"/>
    <p:sldId id="272" r:id="rId5"/>
    <p:sldId id="263" r:id="rId6"/>
    <p:sldId id="304" r:id="rId7"/>
    <p:sldId id="289" r:id="rId8"/>
    <p:sldId id="287" r:id="rId9"/>
    <p:sldId id="275" r:id="rId10"/>
    <p:sldId id="277" r:id="rId11"/>
    <p:sldId id="292" r:id="rId12"/>
    <p:sldId id="293" r:id="rId13"/>
    <p:sldId id="278" r:id="rId14"/>
    <p:sldId id="295" r:id="rId15"/>
    <p:sldId id="296" r:id="rId16"/>
    <p:sldId id="297" r:id="rId17"/>
    <p:sldId id="279" r:id="rId18"/>
    <p:sldId id="302" r:id="rId19"/>
    <p:sldId id="298" r:id="rId20"/>
    <p:sldId id="300" r:id="rId21"/>
    <p:sldId id="280" r:id="rId22"/>
    <p:sldId id="283" r:id="rId23"/>
    <p:sldId id="284" r:id="rId24"/>
    <p:sldId id="285" r:id="rId25"/>
    <p:sldId id="301" r:id="rId26"/>
    <p:sldId id="282" r:id="rId27"/>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170" y="102"/>
      </p:cViewPr>
      <p:guideLst>
        <p:guide orient="horz" pos="16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IWALA, Devang" userId="7ac89b7e-b4af-4f6c-b21a-f7948d80f06e" providerId="ADAL" clId="{19837D17-357B-46E3-BF1E-6C279831DD8C}"/>
    <pc:docChg chg="modSld">
      <pc:chgData name="JARIWALA, Devang" userId="7ac89b7e-b4af-4f6c-b21a-f7948d80f06e" providerId="ADAL" clId="{19837D17-357B-46E3-BF1E-6C279831DD8C}" dt="2019-10-31T12:57:22.508" v="24" actId="20577"/>
      <pc:docMkLst>
        <pc:docMk/>
      </pc:docMkLst>
      <pc:sldChg chg="modSp">
        <pc:chgData name="JARIWALA, Devang" userId="7ac89b7e-b4af-4f6c-b21a-f7948d80f06e" providerId="ADAL" clId="{19837D17-357B-46E3-BF1E-6C279831DD8C}" dt="2019-10-31T12:57:22.508" v="24" actId="20577"/>
        <pc:sldMkLst>
          <pc:docMk/>
          <pc:sldMk cId="674022865" sldId="287"/>
        </pc:sldMkLst>
        <pc:spChg chg="mod">
          <ac:chgData name="JARIWALA, Devang" userId="7ac89b7e-b4af-4f6c-b21a-f7948d80f06e" providerId="ADAL" clId="{19837D17-357B-46E3-BF1E-6C279831DD8C}" dt="2019-10-31T12:57:22.508" v="24" actId="20577"/>
          <ac:spMkLst>
            <pc:docMk/>
            <pc:sldMk cId="674022865" sldId="287"/>
            <ac:spMk id="3" creationId="{00000000-0000-0000-0000-000000000000}"/>
          </ac:spMkLst>
        </pc:spChg>
      </pc:sldChg>
    </pc:docChg>
  </pc:docChgLst>
  <pc:docChgLst>
    <pc:chgData name="JARIWALA, Devang" userId="7ac89b7e-b4af-4f6c-b21a-f7948d80f06e" providerId="ADAL" clId="{D02FD4E2-A4B4-4642-8021-C005BFB6399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77BC-1AD9-405A-A194-4E03296A6009}" type="datetimeFigureOut">
              <a:rPr lang="en-US" smtClean="0"/>
              <a:t>2/19/2021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32A86-B142-4E25-B989-49A9244275B4}" type="slidenum">
              <a:rPr lang="en-US" smtClean="0"/>
              <a:t>‹#›</a:t>
            </a:fld>
            <a:endParaRPr lang="en-US"/>
          </a:p>
        </p:txBody>
      </p:sp>
    </p:spTree>
    <p:extLst>
      <p:ext uri="{BB962C8B-B14F-4D97-AF65-F5344CB8AC3E}">
        <p14:creationId xmlns:p14="http://schemas.microsoft.com/office/powerpoint/2010/main" val="265713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9B29E-E0EC-466F-998F-C945DEB5675E}" type="slidenum">
              <a:rPr lang="en-US" smtClean="0"/>
              <a:pPr/>
              <a:t>1</a:t>
            </a:fld>
            <a:endParaRPr lang="en-US" dirty="0"/>
          </a:p>
        </p:txBody>
      </p:sp>
      <p:sp>
        <p:nvSpPr>
          <p:cNvPr id="5" name="Date Placeholder 4"/>
          <p:cNvSpPr>
            <a:spLocks noGrp="1"/>
          </p:cNvSpPr>
          <p:nvPr>
            <p:ph type="dt" idx="11"/>
          </p:nvPr>
        </p:nvSpPr>
        <p:spPr/>
        <p:txBody>
          <a:bodyPr/>
          <a:lstStyle/>
          <a:p>
            <a:fld id="{E12052AA-32DA-417B-81A4-E1A0D1E60B2B}" type="datetime1">
              <a:rPr lang="en-US" smtClean="0"/>
              <a:t>2/19/2021</a:t>
            </a:fld>
            <a:endParaRPr lang="en-US" dirty="0"/>
          </a:p>
        </p:txBody>
      </p:sp>
    </p:spTree>
    <p:extLst>
      <p:ext uri="{BB962C8B-B14F-4D97-AF65-F5344CB8AC3E}">
        <p14:creationId xmlns:p14="http://schemas.microsoft.com/office/powerpoint/2010/main" val="23786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00E1D2-C9F8-4D07-AF73-F7F0108D0EA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18732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0E1D2-C9F8-4D07-AF73-F7F0108D0EA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141005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0E1D2-C9F8-4D07-AF73-F7F0108D0EA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325839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00E1D2-C9F8-4D07-AF73-F7F0108D0EA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269524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0E1D2-C9F8-4D07-AF73-F7F0108D0EA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275936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00E1D2-C9F8-4D07-AF73-F7F0108D0EA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283798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00E1D2-C9F8-4D07-AF73-F7F0108D0EA1}"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255379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0E1D2-C9F8-4D07-AF73-F7F0108D0EA1}"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389472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0E1D2-C9F8-4D07-AF73-F7F0108D0EA1}"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363422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076328"/>
            <a:ext cx="2256235"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00E1D2-C9F8-4D07-AF73-F7F0108D0EA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227259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00E1D2-C9F8-4D07-AF73-F7F0108D0EA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B0F1B-3479-4A29-AB1E-8A5D4929E4A7}" type="slidenum">
              <a:rPr lang="en-US" smtClean="0"/>
              <a:t>‹#›</a:t>
            </a:fld>
            <a:endParaRPr lang="en-US"/>
          </a:p>
        </p:txBody>
      </p:sp>
    </p:spTree>
    <p:extLst>
      <p:ext uri="{BB962C8B-B14F-4D97-AF65-F5344CB8AC3E}">
        <p14:creationId xmlns:p14="http://schemas.microsoft.com/office/powerpoint/2010/main" val="95345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300E1D2-C9F8-4D07-AF73-F7F0108D0EA1}" type="datetimeFigureOut">
              <a:rPr lang="en-US" smtClean="0"/>
              <a:t>2/19/2021</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4B0F1B-3479-4A29-AB1E-8A5D4929E4A7}" type="slidenum">
              <a:rPr lang="en-US" smtClean="0"/>
              <a:t>‹#›</a:t>
            </a:fld>
            <a:endParaRPr lang="en-US"/>
          </a:p>
        </p:txBody>
      </p:sp>
    </p:spTree>
    <p:extLst>
      <p:ext uri="{BB962C8B-B14F-4D97-AF65-F5344CB8AC3E}">
        <p14:creationId xmlns:p14="http://schemas.microsoft.com/office/powerpoint/2010/main" val="16902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ihip.indigoind.com/idsp/#!/log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350" y="2271713"/>
            <a:ext cx="5943600" cy="1543051"/>
          </a:xfrm>
        </p:spPr>
        <p:txBody>
          <a:bodyPr>
            <a:normAutofit fontScale="90000"/>
          </a:bodyPr>
          <a:lstStyle/>
          <a:p>
            <a:r>
              <a:rPr lang="en-US" sz="2100" b="1" dirty="0">
                <a:latin typeface="Arial" panose="020B0604020202020204" pitchFamily="34" charset="0"/>
                <a:cs typeface="Arial" panose="020B0604020202020204" pitchFamily="34" charset="0"/>
              </a:rPr>
              <a:t>Implementation of </a:t>
            </a:r>
            <a:br>
              <a:rPr lang="en-US" sz="2100" b="1" dirty="0">
                <a:latin typeface="Arial" panose="020B0604020202020204" pitchFamily="34" charset="0"/>
                <a:cs typeface="Arial" panose="020B0604020202020204" pitchFamily="34" charset="0"/>
              </a:rPr>
            </a:br>
            <a:r>
              <a:rPr lang="en-US" sz="2100" b="1" dirty="0">
                <a:latin typeface="Arial" panose="020B0604020202020204" pitchFamily="34" charset="0"/>
                <a:cs typeface="Arial" panose="020B0604020202020204" pitchFamily="34" charset="0"/>
              </a:rPr>
              <a:t>I</a:t>
            </a:r>
            <a:r>
              <a:rPr lang="en-GB" sz="2400" b="1" dirty="0">
                <a:latin typeface="Arial" panose="020B0604020202020204" pitchFamily="34" charset="0"/>
                <a:cs typeface="Arial" panose="020B0604020202020204" pitchFamily="34" charset="0"/>
              </a:rPr>
              <a:t>ntegrated Health Information Platform</a:t>
            </a:r>
            <a:br>
              <a:rPr lang="en-GB" sz="2700" b="1" i="1" dirty="0">
                <a:latin typeface="Arial" panose="020B0604020202020204" pitchFamily="34" charset="0"/>
                <a:cs typeface="Arial" panose="020B0604020202020204" pitchFamily="34" charset="0"/>
              </a:rPr>
            </a:br>
            <a:r>
              <a:rPr lang="en-GB" sz="2325" b="1" i="1" dirty="0"/>
              <a:t>(IHIP)</a:t>
            </a:r>
            <a:br>
              <a:rPr lang="en-US" b="1" dirty="0">
                <a:solidFill>
                  <a:schemeClr val="tx1"/>
                </a:solidFill>
              </a:rPr>
            </a:br>
            <a:br>
              <a:rPr lang="en-US" sz="2025" b="1" dirty="0"/>
            </a:br>
            <a:br>
              <a:rPr lang="en-US" sz="2025" dirty="0"/>
            </a:br>
            <a:endParaRPr lang="en-US" sz="1200" dirty="0"/>
          </a:p>
        </p:txBody>
      </p:sp>
      <p:pic>
        <p:nvPicPr>
          <p:cNvPr id="51203" name="Picture 3">
            <a:extLst>
              <a:ext uri="{FF2B5EF4-FFF2-40B4-BE49-F238E27FC236}">
                <a16:creationId xmlns:a16="http://schemas.microsoft.com/office/drawing/2014/main" id="{FF377026-7DF1-C343-9515-2C26E3B560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512" y="925117"/>
            <a:ext cx="738188" cy="617935"/>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3" descr="log">
            <a:extLst>
              <a:ext uri="{FF2B5EF4-FFF2-40B4-BE49-F238E27FC236}">
                <a16:creationId xmlns:a16="http://schemas.microsoft.com/office/drawing/2014/main" id="{F17FC7CC-6032-314C-B243-23DBB1F7B3C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8850" y="843544"/>
            <a:ext cx="2400300" cy="699507"/>
          </a:xfrm>
          <a:prstGeom prst="rect">
            <a:avLst/>
          </a:prstGeom>
          <a:noFill/>
          <a:extLst>
            <a:ext uri="{909E8E84-426E-40DD-AFC4-6F175D3DCCD1}">
              <a14:hiddenFill xmlns:a14="http://schemas.microsoft.com/office/drawing/2010/main">
                <a:solidFill>
                  <a:srgbClr val="FFFFFF"/>
                </a:solidFill>
              </a14:hiddenFill>
            </a:ext>
          </a:extLst>
        </p:spPr>
      </p:pic>
      <p:pic>
        <p:nvPicPr>
          <p:cNvPr id="51201" name="Picture 1">
            <a:extLst>
              <a:ext uri="{FF2B5EF4-FFF2-40B4-BE49-F238E27FC236}">
                <a16:creationId xmlns:a16="http://schemas.microsoft.com/office/drawing/2014/main" id="{E1258EE2-7B64-954D-B8BF-0C1FDBCBB9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1" y="914402"/>
            <a:ext cx="905828" cy="628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52F450CB-6023-C743-96B0-607DD2801180}"/>
              </a:ext>
            </a:extLst>
          </p:cNvPr>
          <p:cNvSpPr>
            <a:spLocks noChangeArrowheads="1"/>
          </p:cNvSpPr>
          <p:nvPr/>
        </p:nvSpPr>
        <p:spPr bwMode="auto">
          <a:xfrm>
            <a:off x="400052" y="1059185"/>
            <a:ext cx="883896"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zh-CN" sz="825" dirty="0">
                <a:latin typeface="Calibri" panose="020F0502020204030204" pitchFamily="34" charset="0"/>
                <a:ea typeface="SimSun" panose="02010600030101010101" pitchFamily="2" charset="-122"/>
                <a:cs typeface="Arial" panose="020B0604020202020204" pitchFamily="34" charset="0"/>
              </a:rPr>
              <a:t>                               </a:t>
            </a:r>
            <a:endParaRPr lang="en-GB" altLang="zh-CN" sz="1350" dirty="0">
              <a:latin typeface="Arial" panose="020B0604020202020204" pitchFamily="34" charset="0"/>
            </a:endParaRPr>
          </a:p>
        </p:txBody>
      </p:sp>
      <p:sp>
        <p:nvSpPr>
          <p:cNvPr id="6" name="Rectangle 6">
            <a:extLst>
              <a:ext uri="{FF2B5EF4-FFF2-40B4-BE49-F238E27FC236}">
                <a16:creationId xmlns:a16="http://schemas.microsoft.com/office/drawing/2014/main" id="{2D523F62-1C24-7F4C-BE51-8802B6EB4696}"/>
              </a:ext>
            </a:extLst>
          </p:cNvPr>
          <p:cNvSpPr>
            <a:spLocks noChangeArrowheads="1"/>
          </p:cNvSpPr>
          <p:nvPr/>
        </p:nvSpPr>
        <p:spPr bwMode="auto">
          <a:xfrm>
            <a:off x="400052" y="1616397"/>
            <a:ext cx="907941"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zh-CN" sz="825" dirty="0">
                <a:latin typeface="Calibri" panose="020F0502020204030204" pitchFamily="34" charset="0"/>
                <a:ea typeface="SimSun" panose="02010600030101010101" pitchFamily="2" charset="-122"/>
                <a:cs typeface="Arial" panose="020B0604020202020204" pitchFamily="34" charset="0"/>
              </a:rPr>
              <a:t>                                </a:t>
            </a:r>
            <a:endParaRPr lang="en-GB" altLang="zh-CN" sz="1350" dirty="0">
              <a:latin typeface="Arial" panose="020B0604020202020204" pitchFamily="34" charset="0"/>
            </a:endParaRPr>
          </a:p>
        </p:txBody>
      </p:sp>
      <p:sp>
        <p:nvSpPr>
          <p:cNvPr id="7" name="Rectangle 7">
            <a:extLst>
              <a:ext uri="{FF2B5EF4-FFF2-40B4-BE49-F238E27FC236}">
                <a16:creationId xmlns:a16="http://schemas.microsoft.com/office/drawing/2014/main" id="{FDE699FB-5043-C14C-A686-39D2E316E7FD}"/>
              </a:ext>
            </a:extLst>
          </p:cNvPr>
          <p:cNvSpPr>
            <a:spLocks noChangeArrowheads="1"/>
          </p:cNvSpPr>
          <p:nvPr/>
        </p:nvSpPr>
        <p:spPr bwMode="auto">
          <a:xfrm>
            <a:off x="400050" y="2016447"/>
            <a:ext cx="499176"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defTabSz="685783">
              <a:tabLst>
                <a:tab pos="2149025" algn="ctr"/>
                <a:tab pos="4298048" algn="r"/>
              </a:tabLst>
            </a:pPr>
            <a:r>
              <a:rPr lang="en-GB" altLang="zh-CN" sz="825" dirty="0">
                <a:latin typeface="Calibri" panose="020F0502020204030204" pitchFamily="34" charset="0"/>
                <a:ea typeface="SimSun" panose="02010600030101010101" pitchFamily="2" charset="-122"/>
                <a:cs typeface="Arial" panose="020B0604020202020204" pitchFamily="34" charset="0"/>
              </a:rPr>
              <a:t>               </a:t>
            </a:r>
            <a:endParaRPr lang="en-GB" altLang="zh-CN" sz="1350" dirty="0"/>
          </a:p>
        </p:txBody>
      </p:sp>
      <p:pic>
        <p:nvPicPr>
          <p:cNvPr id="11" name="Picture 10" descr="C:\Users\azunjarrao01\Desktop\log.jpg">
            <a:extLst>
              <a:ext uri="{FF2B5EF4-FFF2-40B4-BE49-F238E27FC236}">
                <a16:creationId xmlns:a16="http://schemas.microsoft.com/office/drawing/2014/main" id="{E54977CB-77DE-0A43-B932-F957102ABB89}"/>
              </a:ext>
            </a:extLst>
          </p:cNvPr>
          <p:cNvPicPr/>
          <p:nvPr/>
        </p:nvPicPr>
        <p:blipFill rotWithShape="1">
          <a:blip r:embed="rId6" cstate="print">
            <a:extLst>
              <a:ext uri="{28A0092B-C50C-407E-A947-70E740481C1C}">
                <a14:useLocalDpi xmlns:a14="http://schemas.microsoft.com/office/drawing/2010/main"/>
              </a:ext>
            </a:extLst>
          </a:blip>
          <a:srcRect/>
          <a:stretch/>
        </p:blipFill>
        <p:spPr bwMode="auto">
          <a:xfrm>
            <a:off x="5360910" y="4123729"/>
            <a:ext cx="1072039" cy="3579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051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588"/>
            <a:ext cx="6858000" cy="367276"/>
          </a:xfrm>
        </p:spPr>
        <p:txBody>
          <a:bodyPr>
            <a:normAutofit/>
          </a:bodyPr>
          <a:lstStyle/>
          <a:p>
            <a:r>
              <a:rPr lang="en-US" sz="1800" dirty="0"/>
              <a:t>User profile details that need to be registered against each type of user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1449477"/>
              </p:ext>
            </p:extLst>
          </p:nvPr>
        </p:nvGraphicFramePr>
        <p:xfrm>
          <a:off x="134635" y="1437625"/>
          <a:ext cx="6534726" cy="2900609"/>
        </p:xfrm>
        <a:graphic>
          <a:graphicData uri="http://schemas.openxmlformats.org/drawingml/2006/table">
            <a:tbl>
              <a:tblPr>
                <a:tableStyleId>{5940675A-B579-460E-94D1-54222C63F5DA}</a:tableStyleId>
              </a:tblPr>
              <a:tblGrid>
                <a:gridCol w="986312">
                  <a:extLst>
                    <a:ext uri="{9D8B030D-6E8A-4147-A177-3AD203B41FA5}">
                      <a16:colId xmlns:a16="http://schemas.microsoft.com/office/drawing/2014/main" val="20000"/>
                    </a:ext>
                  </a:extLst>
                </a:gridCol>
                <a:gridCol w="522166">
                  <a:extLst>
                    <a:ext uri="{9D8B030D-6E8A-4147-A177-3AD203B41FA5}">
                      <a16:colId xmlns:a16="http://schemas.microsoft.com/office/drawing/2014/main" val="20001"/>
                    </a:ext>
                  </a:extLst>
                </a:gridCol>
                <a:gridCol w="1972624">
                  <a:extLst>
                    <a:ext uri="{9D8B030D-6E8A-4147-A177-3AD203B41FA5}">
                      <a16:colId xmlns:a16="http://schemas.microsoft.com/office/drawing/2014/main" val="20002"/>
                    </a:ext>
                  </a:extLst>
                </a:gridCol>
                <a:gridCol w="3053624">
                  <a:extLst>
                    <a:ext uri="{9D8B030D-6E8A-4147-A177-3AD203B41FA5}">
                      <a16:colId xmlns:a16="http://schemas.microsoft.com/office/drawing/2014/main" val="20003"/>
                    </a:ext>
                  </a:extLst>
                </a:gridCol>
              </a:tblGrid>
              <a:tr h="202523">
                <a:tc>
                  <a:txBody>
                    <a:bodyPr/>
                    <a:lstStyle/>
                    <a:p>
                      <a:pPr>
                        <a:lnSpc>
                          <a:spcPct val="115000"/>
                        </a:lnSpc>
                        <a:spcAft>
                          <a:spcPts val="0"/>
                        </a:spcAft>
                      </a:pPr>
                      <a:r>
                        <a:rPr lang="en-US" sz="1100" dirty="0">
                          <a:effectLst/>
                        </a:rPr>
                        <a:t>Account </a:t>
                      </a:r>
                      <a:endParaRPr lang="en-US" sz="1100" dirty="0">
                        <a:solidFill>
                          <a:srgbClr val="000000"/>
                        </a:solidFill>
                        <a:effectLst/>
                        <a:latin typeface="Calibri"/>
                        <a:ea typeface="SimSun"/>
                        <a:cs typeface="Calibri"/>
                      </a:endParaRPr>
                    </a:p>
                  </a:txBody>
                  <a:tcPr marL="41260" marR="41260" marT="0" marB="0"/>
                </a:tc>
                <a:tc>
                  <a:txBody>
                    <a:bodyPr/>
                    <a:lstStyle/>
                    <a:p>
                      <a:pPr algn="ctr">
                        <a:lnSpc>
                          <a:spcPct val="115000"/>
                        </a:lnSpc>
                        <a:spcAft>
                          <a:spcPts val="0"/>
                        </a:spcAft>
                      </a:pPr>
                      <a:r>
                        <a:rPr lang="en-US" sz="1100" dirty="0">
                          <a:effectLst/>
                        </a:rPr>
                        <a:t>Sr. No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Type of User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a:effectLst/>
                        </a:rPr>
                        <a:t>User profile details </a:t>
                      </a:r>
                      <a:endParaRPr lang="en-US" sz="110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0"/>
                  </a:ext>
                </a:extLst>
              </a:tr>
              <a:tr h="193175">
                <a:tc rowSpan="5">
                  <a:txBody>
                    <a:bodyPr/>
                    <a:lstStyle/>
                    <a:p>
                      <a:pPr>
                        <a:lnSpc>
                          <a:spcPct val="115000"/>
                        </a:lnSpc>
                        <a:spcAft>
                          <a:spcPts val="0"/>
                        </a:spcAft>
                      </a:pPr>
                      <a:r>
                        <a:rPr lang="en-US" sz="1100" dirty="0">
                          <a:effectLst/>
                        </a:rPr>
                        <a:t>Health facility </a:t>
                      </a:r>
                      <a:endParaRPr lang="en-US" sz="1100" dirty="0">
                        <a:solidFill>
                          <a:srgbClr val="000000"/>
                        </a:solidFill>
                        <a:effectLst/>
                        <a:latin typeface="Calibri"/>
                        <a:ea typeface="SimSun"/>
                        <a:cs typeface="Calibri"/>
                      </a:endParaRPr>
                    </a:p>
                  </a:txBody>
                  <a:tcPr marL="41260" marR="41260" marT="0" marB="0" anchor="ctr"/>
                </a:tc>
                <a:tc>
                  <a:txBody>
                    <a:bodyPr/>
                    <a:lstStyle/>
                    <a:p>
                      <a:pPr algn="ctr">
                        <a:lnSpc>
                          <a:spcPct val="115000"/>
                        </a:lnSpc>
                        <a:spcAft>
                          <a:spcPts val="0"/>
                        </a:spcAft>
                      </a:pPr>
                      <a:r>
                        <a:rPr lang="en-US" sz="1100" dirty="0">
                          <a:effectLst/>
                        </a:rPr>
                        <a:t>1</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Sub </a:t>
                      </a:r>
                      <a:r>
                        <a:rPr lang="en-US" sz="1100" dirty="0" err="1">
                          <a:effectLst/>
                        </a:rPr>
                        <a:t>centre</a:t>
                      </a:r>
                      <a:r>
                        <a:rPr lang="en-US" sz="1100" dirty="0">
                          <a:effectLst/>
                        </a:rPr>
                        <a:t>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ANM or</a:t>
                      </a:r>
                      <a:r>
                        <a:rPr lang="en-US" sz="1100" baseline="0" dirty="0">
                          <a:effectLst/>
                        </a:rPr>
                        <a:t> whoever is doing S form entry </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1"/>
                  </a:ext>
                </a:extLst>
              </a:tr>
              <a:tr h="382763">
                <a:tc vMerge="1">
                  <a:txBody>
                    <a:bodyPr/>
                    <a:lstStyle/>
                    <a:p>
                      <a:endParaRPr lang="en-US"/>
                    </a:p>
                  </a:txBody>
                  <a:tcPr/>
                </a:tc>
                <a:tc>
                  <a:txBody>
                    <a:bodyPr/>
                    <a:lstStyle/>
                    <a:p>
                      <a:pPr algn="ctr">
                        <a:lnSpc>
                          <a:spcPct val="115000"/>
                        </a:lnSpc>
                        <a:spcAft>
                          <a:spcPts val="0"/>
                        </a:spcAft>
                        <a:tabLst>
                          <a:tab pos="485775" algn="l"/>
                        </a:tabLst>
                      </a:pPr>
                      <a:r>
                        <a:rPr lang="en-US" sz="1100" dirty="0">
                          <a:effectLst/>
                        </a:rPr>
                        <a:t>2</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Primary Health Center (P Form)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Medical Officer I/c (In-charge) or whoever is doing</a:t>
                      </a:r>
                      <a:r>
                        <a:rPr lang="en-US" sz="1100" baseline="0" dirty="0">
                          <a:effectLst/>
                        </a:rPr>
                        <a:t> P form entry</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2"/>
                  </a:ext>
                </a:extLst>
              </a:tr>
              <a:tr h="382763">
                <a:tc vMerge="1">
                  <a:txBody>
                    <a:bodyPr/>
                    <a:lstStyle/>
                    <a:p>
                      <a:endParaRPr lang="en-US"/>
                    </a:p>
                  </a:txBody>
                  <a:tcPr/>
                </a:tc>
                <a:tc>
                  <a:txBody>
                    <a:bodyPr/>
                    <a:lstStyle/>
                    <a:p>
                      <a:pPr algn="ctr">
                        <a:lnSpc>
                          <a:spcPct val="115000"/>
                        </a:lnSpc>
                        <a:spcAft>
                          <a:spcPts val="0"/>
                        </a:spcAft>
                      </a:pPr>
                      <a:r>
                        <a:rPr lang="en-US" sz="1100" dirty="0">
                          <a:effectLst/>
                        </a:rPr>
                        <a:t>3</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Primary Health Center (L Form)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Medical Officer I/c (In-charge) or whoever is doing L form entry or Lab technician</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3"/>
                  </a:ext>
                </a:extLst>
              </a:tr>
              <a:tr h="579930">
                <a:tc vMerge="1">
                  <a:txBody>
                    <a:bodyPr/>
                    <a:lstStyle/>
                    <a:p>
                      <a:endParaRPr lang="en-US"/>
                    </a:p>
                  </a:txBody>
                  <a:tcPr/>
                </a:tc>
                <a:tc>
                  <a:txBody>
                    <a:bodyPr/>
                    <a:lstStyle/>
                    <a:p>
                      <a:pPr algn="ctr">
                        <a:lnSpc>
                          <a:spcPct val="115000"/>
                        </a:lnSpc>
                        <a:spcAft>
                          <a:spcPts val="0"/>
                        </a:spcAft>
                      </a:pPr>
                      <a:r>
                        <a:rPr lang="en-US" sz="1100" dirty="0">
                          <a:effectLst/>
                        </a:rPr>
                        <a:t>4</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Other health facilities (P Form) </a:t>
                      </a:r>
                    </a:p>
                    <a:p>
                      <a:pPr>
                        <a:lnSpc>
                          <a:spcPct val="115000"/>
                        </a:lnSpc>
                        <a:spcAft>
                          <a:spcPts val="0"/>
                        </a:spcAft>
                      </a:pPr>
                      <a:r>
                        <a:rPr lang="en-US" sz="1100" dirty="0">
                          <a:effectLst/>
                        </a:rPr>
                        <a:t>e.g. CHC, SDH, DH, MCH etc. </a:t>
                      </a:r>
                      <a:endParaRPr lang="en-US" sz="1100" dirty="0">
                        <a:solidFill>
                          <a:srgbClr val="000000"/>
                        </a:solidFill>
                        <a:effectLst/>
                        <a:latin typeface="Calibri"/>
                        <a:ea typeface="SimSun"/>
                        <a:cs typeface="Calibri"/>
                      </a:endParaRPr>
                    </a:p>
                  </a:txBody>
                  <a:tcPr marL="41260" marR="4126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In-charge of health facility or official designated for P form data collection (Physician)</a:t>
                      </a:r>
                      <a:r>
                        <a:rPr lang="en-US" sz="1100" baseline="0" dirty="0">
                          <a:effectLst/>
                        </a:rPr>
                        <a:t> </a:t>
                      </a:r>
                      <a:r>
                        <a:rPr lang="en-US" sz="1100" dirty="0">
                          <a:effectLst/>
                        </a:rPr>
                        <a:t>or whoever is doing</a:t>
                      </a:r>
                      <a:r>
                        <a:rPr lang="en-US" sz="1100" baseline="0" dirty="0">
                          <a:effectLst/>
                        </a:rPr>
                        <a:t> P form entry</a:t>
                      </a:r>
                      <a:endParaRPr lang="en-US" sz="1100" dirty="0">
                        <a:solidFill>
                          <a:srgbClr val="000000"/>
                        </a:solidFill>
                        <a:effectLst/>
                        <a:latin typeface="+mn-lt"/>
                        <a:ea typeface="SimSun"/>
                        <a:cs typeface="Calibri"/>
                      </a:endParaRPr>
                    </a:p>
                  </a:txBody>
                  <a:tcPr marL="41260" marR="41260" marT="0" marB="0"/>
                </a:tc>
                <a:extLst>
                  <a:ext uri="{0D108BD9-81ED-4DB2-BD59-A6C34878D82A}">
                    <a16:rowId xmlns:a16="http://schemas.microsoft.com/office/drawing/2014/main" val="10004"/>
                  </a:ext>
                </a:extLst>
              </a:tr>
              <a:tr h="579930">
                <a:tc vMerge="1">
                  <a:txBody>
                    <a:bodyPr/>
                    <a:lstStyle/>
                    <a:p>
                      <a:endParaRPr lang="en-US"/>
                    </a:p>
                  </a:txBody>
                  <a:tcPr/>
                </a:tc>
                <a:tc>
                  <a:txBody>
                    <a:bodyPr/>
                    <a:lstStyle/>
                    <a:p>
                      <a:pPr algn="ctr">
                        <a:lnSpc>
                          <a:spcPct val="115000"/>
                        </a:lnSpc>
                        <a:spcAft>
                          <a:spcPts val="0"/>
                        </a:spcAft>
                      </a:pPr>
                      <a:r>
                        <a:rPr lang="en-US" sz="1100" dirty="0">
                          <a:effectLst/>
                        </a:rPr>
                        <a:t>5</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Other health facilities (L Form) </a:t>
                      </a:r>
                    </a:p>
                    <a:p>
                      <a:pPr>
                        <a:lnSpc>
                          <a:spcPct val="115000"/>
                        </a:lnSpc>
                        <a:spcAft>
                          <a:spcPts val="0"/>
                        </a:spcAft>
                      </a:pPr>
                      <a:r>
                        <a:rPr lang="en-US" sz="1100" dirty="0">
                          <a:effectLst/>
                        </a:rPr>
                        <a:t>e.g. CHC, SDH, DH, MCH etc. </a:t>
                      </a:r>
                      <a:endParaRPr lang="en-US" sz="1100" dirty="0">
                        <a:solidFill>
                          <a:srgbClr val="000000"/>
                        </a:solidFill>
                        <a:effectLst/>
                        <a:latin typeface="Calibri"/>
                        <a:ea typeface="SimSun"/>
                        <a:cs typeface="Calibri"/>
                      </a:endParaRPr>
                    </a:p>
                  </a:txBody>
                  <a:tcPr marL="41260" marR="4126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In-charge of health facility or official designated for L form data collection (Microbiologist/ Lab technician) or whoever is doing</a:t>
                      </a:r>
                      <a:r>
                        <a:rPr lang="en-US" sz="1100" baseline="0" dirty="0">
                          <a:effectLst/>
                        </a:rPr>
                        <a:t> L form entry</a:t>
                      </a:r>
                      <a:r>
                        <a:rPr lang="en-US" sz="1100" dirty="0">
                          <a:effectLst/>
                        </a:rPr>
                        <a:t> </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5"/>
                  </a:ext>
                </a:extLst>
              </a:tr>
              <a:tr h="193175">
                <a:tc rowSpan="3">
                  <a:txBody>
                    <a:bodyPr/>
                    <a:lstStyle/>
                    <a:p>
                      <a:pPr>
                        <a:lnSpc>
                          <a:spcPct val="115000"/>
                        </a:lnSpc>
                        <a:spcAft>
                          <a:spcPts val="0"/>
                        </a:spcAft>
                      </a:pPr>
                      <a:r>
                        <a:rPr lang="en-US" sz="1100" dirty="0">
                          <a:effectLst/>
                        </a:rPr>
                        <a:t>Administrative office </a:t>
                      </a:r>
                      <a:endParaRPr lang="en-US" sz="1100" dirty="0">
                        <a:solidFill>
                          <a:srgbClr val="000000"/>
                        </a:solidFill>
                        <a:effectLst/>
                        <a:latin typeface="Calibri"/>
                        <a:ea typeface="SimSun"/>
                        <a:cs typeface="Calibri"/>
                      </a:endParaRPr>
                    </a:p>
                  </a:txBody>
                  <a:tcPr marL="41260" marR="41260" marT="0" marB="0" anchor="ctr"/>
                </a:tc>
                <a:tc>
                  <a:txBody>
                    <a:bodyPr/>
                    <a:lstStyle/>
                    <a:p>
                      <a:pPr algn="ctr">
                        <a:lnSpc>
                          <a:spcPct val="115000"/>
                        </a:lnSpc>
                        <a:spcAft>
                          <a:spcPts val="0"/>
                        </a:spcAft>
                      </a:pPr>
                      <a:r>
                        <a:rPr lang="en-US" sz="1100" dirty="0">
                          <a:effectLst/>
                        </a:rPr>
                        <a:t>6</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Block (Sub-district)*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Block Health officer </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6"/>
                  </a:ext>
                </a:extLst>
              </a:tr>
              <a:tr h="193175">
                <a:tc vMerge="1">
                  <a:txBody>
                    <a:bodyPr/>
                    <a:lstStyle/>
                    <a:p>
                      <a:endParaRPr lang="en-US"/>
                    </a:p>
                  </a:txBody>
                  <a:tcPr/>
                </a:tc>
                <a:tc>
                  <a:txBody>
                    <a:bodyPr/>
                    <a:lstStyle/>
                    <a:p>
                      <a:pPr algn="ctr">
                        <a:lnSpc>
                          <a:spcPct val="115000"/>
                        </a:lnSpc>
                        <a:spcAft>
                          <a:spcPts val="0"/>
                        </a:spcAft>
                      </a:pPr>
                      <a:r>
                        <a:rPr lang="en-US" sz="1100" dirty="0">
                          <a:effectLst/>
                        </a:rPr>
                        <a:t>7</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a:effectLst/>
                        </a:rPr>
                        <a:t>District </a:t>
                      </a:r>
                      <a:endParaRPr lang="en-US" sz="110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District Surveillance Officer </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7"/>
                  </a:ext>
                </a:extLst>
              </a:tr>
              <a:tr h="193175">
                <a:tc vMerge="1">
                  <a:txBody>
                    <a:bodyPr/>
                    <a:lstStyle/>
                    <a:p>
                      <a:endParaRPr lang="en-US"/>
                    </a:p>
                  </a:txBody>
                  <a:tcPr/>
                </a:tc>
                <a:tc>
                  <a:txBody>
                    <a:bodyPr/>
                    <a:lstStyle/>
                    <a:p>
                      <a:pPr algn="ctr">
                        <a:lnSpc>
                          <a:spcPct val="115000"/>
                        </a:lnSpc>
                        <a:spcAft>
                          <a:spcPts val="0"/>
                        </a:spcAft>
                      </a:pPr>
                      <a:r>
                        <a:rPr lang="en-US" sz="1100" dirty="0">
                          <a:effectLst/>
                        </a:rPr>
                        <a:t>8</a:t>
                      </a:r>
                      <a:endParaRPr lang="en-US" sz="11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1100" dirty="0">
                          <a:effectLst/>
                        </a:rPr>
                        <a:t>State </a:t>
                      </a:r>
                      <a:endParaRPr lang="en-US" sz="11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1100" dirty="0">
                          <a:effectLst/>
                        </a:rPr>
                        <a:t>State Surveillance Officer </a:t>
                      </a:r>
                      <a:endParaRPr lang="en-US" sz="11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333724" y="642938"/>
            <a:ext cx="6172200" cy="524657"/>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t>B) Creation of User Profiles</a:t>
            </a:r>
            <a:r>
              <a:rPr lang="en-US" sz="1950" b="1" dirty="0"/>
              <a:t> (</a:t>
            </a:r>
            <a:r>
              <a:rPr lang="en-US" sz="1950" b="1" dirty="0" err="1"/>
              <a:t>Cont</a:t>
            </a:r>
            <a:r>
              <a:rPr lang="en-US" sz="1950" b="1" dirty="0"/>
              <a:t>…)</a:t>
            </a:r>
            <a:r>
              <a:rPr lang="en-US" sz="3300" b="1" dirty="0"/>
              <a:t> </a:t>
            </a:r>
          </a:p>
        </p:txBody>
      </p:sp>
      <p:sp>
        <p:nvSpPr>
          <p:cNvPr id="6" name="TextBox 5"/>
          <p:cNvSpPr txBox="1"/>
          <p:nvPr/>
        </p:nvSpPr>
        <p:spPr>
          <a:xfrm>
            <a:off x="342900" y="4266685"/>
            <a:ext cx="2330016" cy="253916"/>
          </a:xfrm>
          <a:prstGeom prst="rect">
            <a:avLst/>
          </a:prstGeom>
          <a:noFill/>
        </p:spPr>
        <p:txBody>
          <a:bodyPr wrap="square" rtlCol="0">
            <a:spAutoFit/>
          </a:bodyPr>
          <a:lstStyle/>
          <a:p>
            <a:r>
              <a:rPr lang="en-US" sz="1050" dirty="0"/>
              <a:t>*to be issued yet </a:t>
            </a:r>
          </a:p>
        </p:txBody>
      </p:sp>
    </p:spTree>
    <p:extLst>
      <p:ext uri="{BB962C8B-B14F-4D97-AF65-F5344CB8AC3E}">
        <p14:creationId xmlns:p14="http://schemas.microsoft.com/office/powerpoint/2010/main" val="76825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D:\IHIP Coordinator\Study Material IHIP\Gujarat State Training IHIP 3-4 Apr 2019\Review all ppts screenshot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642938"/>
            <a:ext cx="678485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3515" y="1807326"/>
            <a:ext cx="1817911" cy="2192908"/>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050" dirty="0"/>
              <a:t>Fill in / Update all the data fields under “User Details” </a:t>
            </a:r>
            <a:r>
              <a:rPr lang="en-US" sz="1050" dirty="0">
                <a:solidFill>
                  <a:srgbClr val="FF0000"/>
                </a:solidFill>
              </a:rPr>
              <a:t>esp. the mandatory fields (marked with *) </a:t>
            </a:r>
            <a:r>
              <a:rPr lang="en-US" sz="1050" dirty="0"/>
              <a:t>and then click on “Update”; this </a:t>
            </a:r>
            <a:r>
              <a:rPr lang="en-US" sz="1050" b="1" dirty="0"/>
              <a:t>can be done by the DSU staff when they log in for the first time to cross check the functionality of the user ID</a:t>
            </a:r>
            <a:r>
              <a:rPr lang="en-US" sz="1050" dirty="0"/>
              <a:t>; if not done at that time then it </a:t>
            </a:r>
            <a:r>
              <a:rPr lang="en-US" sz="1050" b="1" dirty="0"/>
              <a:t>can be done by the User himself/herself when they log in for the first time </a:t>
            </a:r>
          </a:p>
        </p:txBody>
      </p:sp>
      <p:sp>
        <p:nvSpPr>
          <p:cNvPr id="6" name="Rectangle 5"/>
          <p:cNvSpPr/>
          <p:nvPr/>
        </p:nvSpPr>
        <p:spPr>
          <a:xfrm>
            <a:off x="204227" y="1671832"/>
            <a:ext cx="979355" cy="329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475760" y="1653648"/>
            <a:ext cx="151216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04226" y="2023897"/>
            <a:ext cx="2036642" cy="262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610423" y="2031691"/>
            <a:ext cx="2114722" cy="295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88640" y="2325100"/>
            <a:ext cx="2106234" cy="462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429002" y="2385327"/>
            <a:ext cx="1515791" cy="342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451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D:\IHIP Coordinator\Study Material IHIP\Gujarat State Training IHIP 3-4 Apr 2019\Review all ppts screenshot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642938"/>
            <a:ext cx="6784850" cy="3857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4635" y="2842326"/>
            <a:ext cx="4837160" cy="1295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Oval Callout 3"/>
          <p:cNvSpPr/>
          <p:nvPr/>
        </p:nvSpPr>
        <p:spPr>
          <a:xfrm>
            <a:off x="620688" y="1167594"/>
            <a:ext cx="4266474" cy="1404156"/>
          </a:xfrm>
          <a:prstGeom prst="wedgeEllipseCallout">
            <a:avLst>
              <a:gd name="adj1" fmla="val -29790"/>
              <a:gd name="adj2" fmla="val 674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User or DSU staff can’t update anything in the fields under “Facility Mapping”; if  find anything wrong in “Facility Mapping” then user or DSU staff can Report the problem through Helpdesk by clicking on “Report Problem”</a:t>
            </a:r>
          </a:p>
        </p:txBody>
      </p:sp>
    </p:spTree>
    <p:extLst>
      <p:ext uri="{BB962C8B-B14F-4D97-AF65-F5344CB8AC3E}">
        <p14:creationId xmlns:p14="http://schemas.microsoft.com/office/powerpoint/2010/main" val="35695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 Creation of Health facility directory </a:t>
            </a:r>
            <a:endParaRPr lang="en-US" dirty="0"/>
          </a:p>
        </p:txBody>
      </p:sp>
      <p:sp>
        <p:nvSpPr>
          <p:cNvPr id="3" name="Content Placeholder 2"/>
          <p:cNvSpPr>
            <a:spLocks noGrp="1"/>
          </p:cNvSpPr>
          <p:nvPr>
            <p:ph idx="1"/>
          </p:nvPr>
        </p:nvSpPr>
        <p:spPr/>
        <p:txBody>
          <a:bodyPr>
            <a:normAutofit/>
          </a:bodyPr>
          <a:lstStyle/>
          <a:p>
            <a:r>
              <a:rPr lang="en-US" dirty="0"/>
              <a:t>cross-check the total number of health facilities &amp; their different types as available in the IHIP vs that actually existing in the State in terms of numbers &amp; types</a:t>
            </a:r>
          </a:p>
          <a:p>
            <a:r>
              <a:rPr lang="en-US" dirty="0"/>
              <a:t>examine &amp; cross-check the mapping</a:t>
            </a:r>
          </a:p>
          <a:p>
            <a:pPr lvl="1"/>
            <a:r>
              <a:rPr lang="en-US" dirty="0"/>
              <a:t>PHC to SCs</a:t>
            </a:r>
          </a:p>
          <a:p>
            <a:pPr lvl="1"/>
            <a:r>
              <a:rPr lang="en-US" dirty="0"/>
              <a:t>SC to Villages</a:t>
            </a:r>
          </a:p>
          <a:p>
            <a:endParaRPr lang="en-US" dirty="0"/>
          </a:p>
          <a:p>
            <a:endParaRPr lang="en-US" dirty="0"/>
          </a:p>
          <a:p>
            <a:endParaRPr lang="en-US" dirty="0"/>
          </a:p>
        </p:txBody>
      </p:sp>
      <p:sp>
        <p:nvSpPr>
          <p:cNvPr id="4" name="Rectangle 3"/>
          <p:cNvSpPr/>
          <p:nvPr/>
        </p:nvSpPr>
        <p:spPr>
          <a:xfrm>
            <a:off x="126293" y="3927062"/>
            <a:ext cx="6669360" cy="646331"/>
          </a:xfrm>
          <a:prstGeom prst="rect">
            <a:avLst/>
          </a:prstGeom>
        </p:spPr>
        <p:txBody>
          <a:bodyPr wrap="square">
            <a:spAutoFit/>
          </a:bodyPr>
          <a:lstStyle/>
          <a:p>
            <a:r>
              <a:rPr lang="en-US" b="1" dirty="0">
                <a:solidFill>
                  <a:srgbClr val="0070C0"/>
                </a:solidFill>
              </a:rPr>
              <a:t>This part is covered in the presentation named as “Manage Health Facilities part 2” and this is largely a responsibility of DSU staff</a:t>
            </a:r>
          </a:p>
        </p:txBody>
      </p:sp>
    </p:spTree>
    <p:extLst>
      <p:ext uri="{BB962C8B-B14F-4D97-AF65-F5344CB8AC3E}">
        <p14:creationId xmlns:p14="http://schemas.microsoft.com/office/powerpoint/2010/main" val="7587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82" y="663075"/>
            <a:ext cx="6898083" cy="387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725144" y="617648"/>
            <a:ext cx="2501490" cy="2376264"/>
          </a:xfrm>
          <a:prstGeom prst="wedgeEllipseCallout">
            <a:avLst>
              <a:gd name="adj1" fmla="val -36058"/>
              <a:gd name="adj2" fmla="val 50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Select different filters to select particular list of Health Facilities and then cross check each to see whether all the IDSP reporting Units are covered or not or if there is duplication of health facilities or list contains health facilities which are not IDSP RU</a:t>
            </a:r>
          </a:p>
        </p:txBody>
      </p:sp>
    </p:spTree>
    <p:extLst>
      <p:ext uri="{BB962C8B-B14F-4D97-AF65-F5344CB8AC3E}">
        <p14:creationId xmlns:p14="http://schemas.microsoft.com/office/powerpoint/2010/main" val="15038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42" y="632625"/>
            <a:ext cx="6898083" cy="387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3854" y="3620698"/>
            <a:ext cx="4287285" cy="355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Callout 5"/>
          <p:cNvSpPr/>
          <p:nvPr/>
        </p:nvSpPr>
        <p:spPr>
          <a:xfrm>
            <a:off x="1862826" y="642938"/>
            <a:ext cx="5670630" cy="1442759"/>
          </a:xfrm>
          <a:prstGeom prst="wedgeEllipseCallout">
            <a:avLst>
              <a:gd name="adj1" fmla="val -41680"/>
              <a:gd name="adj2" fmla="val 15560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The Health facility (P/L form) user can’t change/update/select the “Sub Centers covered” under Primary Health Center as this data field is locked in their account; District Surveillance Unit  user can change/update/select the “Sub Centers covered” under Primary Health Center through the “Administration </a:t>
            </a:r>
            <a:r>
              <a:rPr lang="en-US" sz="1050" dirty="0">
                <a:solidFill>
                  <a:schemeClr val="tx1"/>
                </a:solidFill>
                <a:sym typeface="Wingdings" panose="05000000000000000000" pitchFamily="2" charset="2"/>
              </a:rPr>
              <a:t> Manage Health Facilities  Actions  Edit Facility Details</a:t>
            </a:r>
            <a:r>
              <a:rPr lang="en-US" sz="1050" dirty="0">
                <a:solidFill>
                  <a:schemeClr val="tx1"/>
                </a:solidFill>
              </a:rPr>
              <a:t>” and they need to do the same before distributing user IDs and Passwords to Health Facilities</a:t>
            </a:r>
          </a:p>
        </p:txBody>
      </p:sp>
      <p:sp>
        <p:nvSpPr>
          <p:cNvPr id="7" name="Rectangle 6"/>
          <p:cNvSpPr/>
          <p:nvPr/>
        </p:nvSpPr>
        <p:spPr>
          <a:xfrm>
            <a:off x="391647" y="1113589"/>
            <a:ext cx="931121" cy="378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35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42" y="632079"/>
            <a:ext cx="6898083" cy="387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3854" y="3758510"/>
            <a:ext cx="4287285" cy="355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Callout 5"/>
          <p:cNvSpPr/>
          <p:nvPr/>
        </p:nvSpPr>
        <p:spPr>
          <a:xfrm>
            <a:off x="1862826" y="780751"/>
            <a:ext cx="5670630" cy="1442759"/>
          </a:xfrm>
          <a:prstGeom prst="wedgeEllipseCallout">
            <a:avLst>
              <a:gd name="adj1" fmla="val -41680"/>
              <a:gd name="adj2" fmla="val 15560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Similarly S form user can’t change/update/select the “Villages covered” under Health Sub Center as this data field is locked in their account; District Surveillance Unit  user can change/update/select the “Villages covered” under Health Sub Center through the “Administration </a:t>
            </a:r>
            <a:r>
              <a:rPr lang="en-US" sz="1050" dirty="0">
                <a:solidFill>
                  <a:schemeClr val="tx1"/>
                </a:solidFill>
                <a:sym typeface="Wingdings" panose="05000000000000000000" pitchFamily="2" charset="2"/>
              </a:rPr>
              <a:t> Manage Health Facilities  Actions  Edit Facility Details</a:t>
            </a:r>
            <a:r>
              <a:rPr lang="en-US" sz="1050" dirty="0">
                <a:solidFill>
                  <a:schemeClr val="tx1"/>
                </a:solidFill>
              </a:rPr>
              <a:t>” menu and they need to do the same before distributing user IDs and Passwords to S form users</a:t>
            </a:r>
          </a:p>
        </p:txBody>
      </p:sp>
      <p:sp>
        <p:nvSpPr>
          <p:cNvPr id="7" name="Rectangle 6"/>
          <p:cNvSpPr/>
          <p:nvPr/>
        </p:nvSpPr>
        <p:spPr>
          <a:xfrm>
            <a:off x="391647" y="1251401"/>
            <a:ext cx="931121" cy="378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924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 Creation of Health facility directory  </a:t>
            </a:r>
            <a:r>
              <a:rPr lang="en-US" sz="2025" b="1" dirty="0"/>
              <a:t>(</a:t>
            </a:r>
            <a:r>
              <a:rPr lang="en-US" sz="2025" b="1" dirty="0" err="1"/>
              <a:t>Cont</a:t>
            </a:r>
            <a:r>
              <a:rPr lang="en-US" sz="2025" b="1" dirty="0"/>
              <a:t>…)</a:t>
            </a:r>
            <a:endParaRPr lang="en-US" sz="2025" dirty="0"/>
          </a:p>
        </p:txBody>
      </p:sp>
      <p:sp>
        <p:nvSpPr>
          <p:cNvPr id="3" name="Content Placeholder 2"/>
          <p:cNvSpPr>
            <a:spLocks noGrp="1"/>
          </p:cNvSpPr>
          <p:nvPr>
            <p:ph idx="1"/>
          </p:nvPr>
        </p:nvSpPr>
        <p:spPr/>
        <p:txBody>
          <a:bodyPr>
            <a:normAutofit lnSpcReduction="10000"/>
          </a:bodyPr>
          <a:lstStyle/>
          <a:p>
            <a:r>
              <a:rPr lang="en-US" dirty="0"/>
              <a:t>Health facility details including </a:t>
            </a:r>
            <a:r>
              <a:rPr lang="en-US" b="1" dirty="0"/>
              <a:t>name, mobile, landline &amp; email ID of officer in charge </a:t>
            </a:r>
            <a:r>
              <a:rPr lang="en-US" dirty="0"/>
              <a:t>of health facility need to be updated from “</a:t>
            </a:r>
            <a:r>
              <a:rPr lang="en-US" u="sng" dirty="0"/>
              <a:t>edit/update health facility</a:t>
            </a:r>
            <a:r>
              <a:rPr lang="en-US" dirty="0"/>
              <a:t>” option </a:t>
            </a:r>
          </a:p>
          <a:p>
            <a:r>
              <a:rPr lang="en-US" dirty="0"/>
              <a:t>Each health facility can update Essential medicine list, emergency medicine list, </a:t>
            </a:r>
            <a:r>
              <a:rPr lang="en-US" b="1" dirty="0"/>
              <a:t>equipment supplies, health workforce details </a:t>
            </a:r>
            <a:r>
              <a:rPr lang="en-US" dirty="0"/>
              <a:t>and can </a:t>
            </a:r>
            <a:r>
              <a:rPr lang="en-US" b="1" dirty="0"/>
              <a:t>also request new user IDs for health facility </a:t>
            </a:r>
          </a:p>
          <a:p>
            <a:endParaRPr lang="en-US" dirty="0"/>
          </a:p>
          <a:p>
            <a:endParaRPr lang="en-US" dirty="0"/>
          </a:p>
        </p:txBody>
      </p:sp>
    </p:spTree>
    <p:extLst>
      <p:ext uri="{BB962C8B-B14F-4D97-AF65-F5344CB8AC3E}">
        <p14:creationId xmlns:p14="http://schemas.microsoft.com/office/powerpoint/2010/main" val="170838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3881"/>
            <a:ext cx="6858000" cy="367276"/>
          </a:xfrm>
        </p:spPr>
        <p:txBody>
          <a:bodyPr>
            <a:normAutofit/>
          </a:bodyPr>
          <a:lstStyle/>
          <a:p>
            <a:r>
              <a:rPr lang="en-US" sz="1500" dirty="0"/>
              <a:t>Officer In-charge details that need to be updated under “Edit/Update Facility Details”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812793"/>
              </p:ext>
            </p:extLst>
          </p:nvPr>
        </p:nvGraphicFramePr>
        <p:xfrm>
          <a:off x="296653" y="1721155"/>
          <a:ext cx="6218449" cy="2294215"/>
        </p:xfrm>
        <a:graphic>
          <a:graphicData uri="http://schemas.openxmlformats.org/drawingml/2006/table">
            <a:tbl>
              <a:tblPr>
                <a:tableStyleId>{5940675A-B579-460E-94D1-54222C63F5DA}</a:tableStyleId>
              </a:tblPr>
              <a:tblGrid>
                <a:gridCol w="1080121">
                  <a:extLst>
                    <a:ext uri="{9D8B030D-6E8A-4147-A177-3AD203B41FA5}">
                      <a16:colId xmlns:a16="http://schemas.microsoft.com/office/drawing/2014/main" val="20000"/>
                    </a:ext>
                  </a:extLst>
                </a:gridCol>
                <a:gridCol w="270030">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762064">
                  <a:extLst>
                    <a:ext uri="{9D8B030D-6E8A-4147-A177-3AD203B41FA5}">
                      <a16:colId xmlns:a16="http://schemas.microsoft.com/office/drawing/2014/main" val="20003"/>
                    </a:ext>
                  </a:extLst>
                </a:gridCol>
              </a:tblGrid>
              <a:tr h="315468">
                <a:tc>
                  <a:txBody>
                    <a:bodyPr/>
                    <a:lstStyle/>
                    <a:p>
                      <a:pPr>
                        <a:lnSpc>
                          <a:spcPct val="115000"/>
                        </a:lnSpc>
                        <a:spcAft>
                          <a:spcPts val="0"/>
                        </a:spcAft>
                      </a:pPr>
                      <a:r>
                        <a:rPr lang="en-US" sz="900" dirty="0">
                          <a:effectLst/>
                        </a:rPr>
                        <a:t>Account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Sr. No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Health Facility (type of user)</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t>Officer In-charge details </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0"/>
                  </a:ext>
                </a:extLst>
              </a:tr>
              <a:tr h="306229">
                <a:tc rowSpan="5">
                  <a:txBody>
                    <a:bodyPr/>
                    <a:lstStyle/>
                    <a:p>
                      <a:pPr>
                        <a:lnSpc>
                          <a:spcPct val="115000"/>
                        </a:lnSpc>
                        <a:spcAft>
                          <a:spcPts val="0"/>
                        </a:spcAft>
                      </a:pPr>
                      <a:r>
                        <a:rPr lang="en-US" sz="900" dirty="0">
                          <a:effectLst/>
                        </a:rPr>
                        <a:t>Health facility </a:t>
                      </a:r>
                      <a:endParaRPr lang="en-US" sz="900" dirty="0">
                        <a:solidFill>
                          <a:srgbClr val="000000"/>
                        </a:solidFill>
                        <a:effectLst/>
                        <a:latin typeface="Calibri"/>
                        <a:ea typeface="SimSun"/>
                        <a:cs typeface="Calibri"/>
                      </a:endParaRPr>
                    </a:p>
                  </a:txBody>
                  <a:tcPr marL="41260" marR="41260" marT="0" marB="0" anchor="ctr"/>
                </a:tc>
                <a:tc>
                  <a:txBody>
                    <a:bodyPr/>
                    <a:lstStyle/>
                    <a:p>
                      <a:pPr algn="ctr">
                        <a:lnSpc>
                          <a:spcPct val="115000"/>
                        </a:lnSpc>
                        <a:spcAft>
                          <a:spcPts val="0"/>
                        </a:spcAft>
                      </a:pPr>
                      <a:r>
                        <a:rPr lang="en-US" sz="900" dirty="0">
                          <a:effectLst/>
                        </a:rPr>
                        <a:t>1</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Sub </a:t>
                      </a:r>
                      <a:r>
                        <a:rPr lang="en-US" sz="900" dirty="0" err="1">
                          <a:effectLst/>
                        </a:rPr>
                        <a:t>centre</a:t>
                      </a:r>
                      <a:r>
                        <a:rPr lang="en-US" sz="900" dirty="0">
                          <a:effectLst/>
                        </a:rPr>
                        <a:t>  (S form</a:t>
                      </a:r>
                      <a:r>
                        <a:rPr lang="en-US" sz="900" baseline="0" dirty="0">
                          <a:effectLst/>
                        </a:rPr>
                        <a:t> user)</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solidFill>
                            <a:schemeClr val="tx1"/>
                          </a:solidFill>
                          <a:effectLst/>
                          <a:latin typeface="+mn-lt"/>
                          <a:ea typeface="+mn-ea"/>
                          <a:cs typeface="+mn-cs"/>
                        </a:rPr>
                        <a:t>Medical</a:t>
                      </a:r>
                      <a:r>
                        <a:rPr lang="en-US" sz="900" baseline="0" dirty="0">
                          <a:solidFill>
                            <a:schemeClr val="tx1"/>
                          </a:solidFill>
                          <a:effectLst/>
                          <a:latin typeface="+mn-lt"/>
                          <a:ea typeface="+mn-ea"/>
                          <a:cs typeface="+mn-cs"/>
                        </a:rPr>
                        <a:t> </a:t>
                      </a:r>
                      <a:r>
                        <a:rPr lang="en-US" sz="900" dirty="0"/>
                        <a:t>Officer In-charge  of the PHC to which the Health Sub</a:t>
                      </a:r>
                      <a:r>
                        <a:rPr lang="en-US" sz="900" baseline="0" dirty="0"/>
                        <a:t> Center belongs</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1"/>
                  </a:ext>
                </a:extLst>
              </a:tr>
              <a:tr h="193175">
                <a:tc vMerge="1">
                  <a:txBody>
                    <a:bodyPr/>
                    <a:lstStyle/>
                    <a:p>
                      <a:endParaRPr lang="en-US"/>
                    </a:p>
                  </a:txBody>
                  <a:tcPr/>
                </a:tc>
                <a:tc>
                  <a:txBody>
                    <a:bodyPr/>
                    <a:lstStyle/>
                    <a:p>
                      <a:pPr algn="ctr">
                        <a:lnSpc>
                          <a:spcPct val="115000"/>
                        </a:lnSpc>
                        <a:spcAft>
                          <a:spcPts val="0"/>
                        </a:spcAft>
                        <a:tabLst>
                          <a:tab pos="485775" algn="l"/>
                        </a:tabLst>
                      </a:pPr>
                      <a:r>
                        <a:rPr lang="en-US" sz="900" dirty="0">
                          <a:effectLst/>
                        </a:rPr>
                        <a:t>2</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Primary Health Center (P Form user)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solidFill>
                            <a:schemeClr val="tx1"/>
                          </a:solidFill>
                          <a:effectLst/>
                          <a:latin typeface="+mn-lt"/>
                          <a:ea typeface="+mn-ea"/>
                          <a:cs typeface="+mn-cs"/>
                        </a:rPr>
                        <a:t>Medical</a:t>
                      </a:r>
                      <a:r>
                        <a:rPr lang="en-US" sz="900" baseline="0" dirty="0">
                          <a:solidFill>
                            <a:schemeClr val="tx1"/>
                          </a:solidFill>
                          <a:effectLst/>
                          <a:latin typeface="+mn-lt"/>
                          <a:ea typeface="+mn-ea"/>
                          <a:cs typeface="+mn-cs"/>
                        </a:rPr>
                        <a:t> </a:t>
                      </a:r>
                      <a:r>
                        <a:rPr lang="en-US" sz="900" dirty="0"/>
                        <a:t>Officer In-charge  of the PHC</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2"/>
                  </a:ext>
                </a:extLst>
              </a:tr>
              <a:tr h="193175">
                <a:tc vMerge="1">
                  <a:txBody>
                    <a:bodyPr/>
                    <a:lstStyle/>
                    <a:p>
                      <a:endParaRPr lang="en-US"/>
                    </a:p>
                  </a:txBody>
                  <a:tcPr/>
                </a:tc>
                <a:tc>
                  <a:txBody>
                    <a:bodyPr/>
                    <a:lstStyle/>
                    <a:p>
                      <a:pPr algn="ctr">
                        <a:lnSpc>
                          <a:spcPct val="115000"/>
                        </a:lnSpc>
                        <a:spcAft>
                          <a:spcPts val="0"/>
                        </a:spcAft>
                      </a:pPr>
                      <a:r>
                        <a:rPr lang="en-US" sz="900" dirty="0">
                          <a:effectLst/>
                        </a:rPr>
                        <a:t>3</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Primary Health Center (L Form user) </a:t>
                      </a:r>
                      <a:endParaRPr lang="en-US" sz="900" dirty="0">
                        <a:solidFill>
                          <a:srgbClr val="000000"/>
                        </a:solidFill>
                        <a:effectLst/>
                        <a:latin typeface="Calibri"/>
                        <a:ea typeface="SimSun"/>
                        <a:cs typeface="Calibri"/>
                      </a:endParaRPr>
                    </a:p>
                  </a:txBody>
                  <a:tcPr marL="41260" marR="4126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solidFill>
                            <a:schemeClr val="tx1"/>
                          </a:solidFill>
                          <a:effectLst/>
                          <a:latin typeface="+mn-lt"/>
                          <a:ea typeface="+mn-ea"/>
                          <a:cs typeface="+mn-cs"/>
                        </a:rPr>
                        <a:t>Medical</a:t>
                      </a:r>
                      <a:r>
                        <a:rPr lang="en-US" sz="900" baseline="0" dirty="0">
                          <a:solidFill>
                            <a:schemeClr val="tx1"/>
                          </a:solidFill>
                          <a:effectLst/>
                          <a:latin typeface="+mn-lt"/>
                          <a:ea typeface="+mn-ea"/>
                          <a:cs typeface="+mn-cs"/>
                        </a:rPr>
                        <a:t> </a:t>
                      </a:r>
                      <a:r>
                        <a:rPr lang="en-US" sz="900" dirty="0"/>
                        <a:t>Officer In-charge  of the PHC</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3"/>
                  </a:ext>
                </a:extLst>
              </a:tr>
              <a:tr h="328601">
                <a:tc vMerge="1">
                  <a:txBody>
                    <a:bodyPr/>
                    <a:lstStyle/>
                    <a:p>
                      <a:endParaRPr lang="en-US"/>
                    </a:p>
                  </a:txBody>
                  <a:tcPr/>
                </a:tc>
                <a:tc>
                  <a:txBody>
                    <a:bodyPr/>
                    <a:lstStyle/>
                    <a:p>
                      <a:pPr algn="ctr">
                        <a:lnSpc>
                          <a:spcPct val="115000"/>
                        </a:lnSpc>
                        <a:spcAft>
                          <a:spcPts val="0"/>
                        </a:spcAft>
                      </a:pPr>
                      <a:r>
                        <a:rPr lang="en-US" sz="900" dirty="0">
                          <a:effectLst/>
                        </a:rPr>
                        <a:t>4</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Other health facilities (P Form user) </a:t>
                      </a:r>
                    </a:p>
                    <a:p>
                      <a:pPr>
                        <a:lnSpc>
                          <a:spcPct val="115000"/>
                        </a:lnSpc>
                        <a:spcAft>
                          <a:spcPts val="0"/>
                        </a:spcAft>
                      </a:pPr>
                      <a:r>
                        <a:rPr lang="en-US" sz="900" dirty="0">
                          <a:effectLst/>
                        </a:rPr>
                        <a:t>e.g. CHC, SDH, DH, MCH etc.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In-charge of health facility or official designated as Nodal person for IDSP</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4"/>
                  </a:ext>
                </a:extLst>
              </a:tr>
              <a:tr h="378042">
                <a:tc vMerge="1">
                  <a:txBody>
                    <a:bodyPr/>
                    <a:lstStyle/>
                    <a:p>
                      <a:endParaRPr lang="en-US"/>
                    </a:p>
                  </a:txBody>
                  <a:tcPr/>
                </a:tc>
                <a:tc>
                  <a:txBody>
                    <a:bodyPr/>
                    <a:lstStyle/>
                    <a:p>
                      <a:pPr algn="ctr">
                        <a:lnSpc>
                          <a:spcPct val="115000"/>
                        </a:lnSpc>
                        <a:spcAft>
                          <a:spcPts val="0"/>
                        </a:spcAft>
                      </a:pPr>
                      <a:r>
                        <a:rPr lang="en-US" sz="900" dirty="0">
                          <a:effectLst/>
                        </a:rPr>
                        <a:t>5</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Other health facilities (L Form user) </a:t>
                      </a:r>
                    </a:p>
                    <a:p>
                      <a:pPr>
                        <a:lnSpc>
                          <a:spcPct val="115000"/>
                        </a:lnSpc>
                        <a:spcAft>
                          <a:spcPts val="0"/>
                        </a:spcAft>
                      </a:pPr>
                      <a:r>
                        <a:rPr lang="en-US" sz="900" dirty="0">
                          <a:effectLst/>
                        </a:rPr>
                        <a:t>e.g. CHC, SDH, DH, MCH etc.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In-charge of health facility / lab or official designated as Nodal person for IDSP</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5"/>
                  </a:ext>
                </a:extLst>
              </a:tr>
              <a:tr h="193175">
                <a:tc rowSpan="3">
                  <a:txBody>
                    <a:bodyPr/>
                    <a:lstStyle/>
                    <a:p>
                      <a:pPr>
                        <a:lnSpc>
                          <a:spcPct val="115000"/>
                        </a:lnSpc>
                        <a:spcAft>
                          <a:spcPts val="0"/>
                        </a:spcAft>
                      </a:pPr>
                      <a:r>
                        <a:rPr lang="en-US" sz="900" dirty="0">
                          <a:effectLst/>
                        </a:rPr>
                        <a:t>Administrative office </a:t>
                      </a:r>
                      <a:endParaRPr lang="en-US" sz="900" dirty="0">
                        <a:solidFill>
                          <a:srgbClr val="000000"/>
                        </a:solidFill>
                        <a:effectLst/>
                        <a:latin typeface="Calibri"/>
                        <a:ea typeface="SimSun"/>
                        <a:cs typeface="Calibri"/>
                      </a:endParaRPr>
                    </a:p>
                  </a:txBody>
                  <a:tcPr marL="41260" marR="41260" marT="0" marB="0" anchor="ctr"/>
                </a:tc>
                <a:tc>
                  <a:txBody>
                    <a:bodyPr/>
                    <a:lstStyle/>
                    <a:p>
                      <a:pPr algn="ctr">
                        <a:lnSpc>
                          <a:spcPct val="115000"/>
                        </a:lnSpc>
                        <a:spcAft>
                          <a:spcPts val="0"/>
                        </a:spcAft>
                      </a:pPr>
                      <a:r>
                        <a:rPr lang="en-US" sz="900" dirty="0">
                          <a:effectLst/>
                        </a:rPr>
                        <a:t>6</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Block (Sub-district)* </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Block Health officer </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6"/>
                  </a:ext>
                </a:extLst>
              </a:tr>
              <a:tr h="193175">
                <a:tc vMerge="1">
                  <a:txBody>
                    <a:bodyPr/>
                    <a:lstStyle/>
                    <a:p>
                      <a:endParaRPr lang="en-US"/>
                    </a:p>
                  </a:txBody>
                  <a:tcPr/>
                </a:tc>
                <a:tc>
                  <a:txBody>
                    <a:bodyPr/>
                    <a:lstStyle/>
                    <a:p>
                      <a:pPr algn="ctr">
                        <a:lnSpc>
                          <a:spcPct val="115000"/>
                        </a:lnSpc>
                        <a:spcAft>
                          <a:spcPts val="0"/>
                        </a:spcAft>
                      </a:pPr>
                      <a:r>
                        <a:rPr lang="en-US" sz="900" dirty="0">
                          <a:effectLst/>
                        </a:rPr>
                        <a:t>7</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District (DSO</a:t>
                      </a:r>
                      <a:r>
                        <a:rPr lang="en-US" sz="900" baseline="0" dirty="0">
                          <a:effectLst/>
                        </a:rPr>
                        <a:t> user and District admin user)</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District Surveillance Officer </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7"/>
                  </a:ext>
                </a:extLst>
              </a:tr>
              <a:tr h="193175">
                <a:tc vMerge="1">
                  <a:txBody>
                    <a:bodyPr/>
                    <a:lstStyle/>
                    <a:p>
                      <a:endParaRPr lang="en-US"/>
                    </a:p>
                  </a:txBody>
                  <a:tcPr/>
                </a:tc>
                <a:tc>
                  <a:txBody>
                    <a:bodyPr/>
                    <a:lstStyle/>
                    <a:p>
                      <a:pPr algn="ctr">
                        <a:lnSpc>
                          <a:spcPct val="115000"/>
                        </a:lnSpc>
                        <a:spcAft>
                          <a:spcPts val="0"/>
                        </a:spcAft>
                      </a:pPr>
                      <a:r>
                        <a:rPr lang="en-US" sz="900" dirty="0">
                          <a:effectLst/>
                        </a:rPr>
                        <a:t>8</a:t>
                      </a:r>
                      <a:endParaRPr lang="en-US" sz="900" dirty="0">
                        <a:solidFill>
                          <a:srgbClr val="000000"/>
                        </a:solidFill>
                        <a:effectLst/>
                        <a:latin typeface="Calibri"/>
                        <a:ea typeface="SimSun"/>
                        <a:cs typeface="Calibri"/>
                      </a:endParaRPr>
                    </a:p>
                  </a:txBody>
                  <a:tcPr marL="41260" marR="41260" marT="0" marB="0" anchor="ctr"/>
                </a:tc>
                <a:tc>
                  <a:txBody>
                    <a:bodyPr/>
                    <a:lstStyle/>
                    <a:p>
                      <a:pPr>
                        <a:lnSpc>
                          <a:spcPct val="115000"/>
                        </a:lnSpc>
                        <a:spcAft>
                          <a:spcPts val="0"/>
                        </a:spcAft>
                      </a:pPr>
                      <a:r>
                        <a:rPr lang="en-US" sz="900" dirty="0">
                          <a:effectLst/>
                        </a:rPr>
                        <a:t>State</a:t>
                      </a:r>
                      <a:r>
                        <a:rPr lang="en-US" sz="900" baseline="0" dirty="0">
                          <a:effectLst/>
                        </a:rPr>
                        <a:t> </a:t>
                      </a:r>
                      <a:r>
                        <a:rPr lang="en-US" sz="900" dirty="0">
                          <a:effectLst/>
                        </a:rPr>
                        <a:t>(SSO</a:t>
                      </a:r>
                      <a:r>
                        <a:rPr lang="en-US" sz="900" baseline="0" dirty="0">
                          <a:effectLst/>
                        </a:rPr>
                        <a:t> user and State admin user)</a:t>
                      </a:r>
                      <a:endParaRPr lang="en-US" sz="900" dirty="0">
                        <a:solidFill>
                          <a:srgbClr val="000000"/>
                        </a:solidFill>
                        <a:effectLst/>
                        <a:latin typeface="Calibri"/>
                        <a:ea typeface="SimSun"/>
                        <a:cs typeface="Calibri"/>
                      </a:endParaRPr>
                    </a:p>
                  </a:txBody>
                  <a:tcPr marL="41260" marR="41260" marT="0" marB="0"/>
                </a:tc>
                <a:tc>
                  <a:txBody>
                    <a:bodyPr/>
                    <a:lstStyle/>
                    <a:p>
                      <a:pPr>
                        <a:lnSpc>
                          <a:spcPct val="115000"/>
                        </a:lnSpc>
                        <a:spcAft>
                          <a:spcPts val="0"/>
                        </a:spcAft>
                      </a:pPr>
                      <a:r>
                        <a:rPr lang="en-US" sz="900" dirty="0">
                          <a:effectLst/>
                        </a:rPr>
                        <a:t>State Surveillance Officer </a:t>
                      </a:r>
                      <a:endParaRPr lang="en-US" sz="900" dirty="0">
                        <a:solidFill>
                          <a:srgbClr val="000000"/>
                        </a:solidFill>
                        <a:effectLst/>
                        <a:latin typeface="Calibri"/>
                        <a:ea typeface="SimSun"/>
                        <a:cs typeface="Calibri"/>
                      </a:endParaRPr>
                    </a:p>
                  </a:txBody>
                  <a:tcPr marL="41260" marR="41260" marT="0" marB="0"/>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342900" y="797422"/>
            <a:ext cx="6172200" cy="642938"/>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t>C) Creation of Health facility directory  </a:t>
            </a:r>
            <a:r>
              <a:rPr lang="en-US" sz="2025" b="1" dirty="0"/>
              <a:t>(</a:t>
            </a:r>
            <a:r>
              <a:rPr lang="en-US" sz="2025" b="1" dirty="0" err="1"/>
              <a:t>Cont</a:t>
            </a:r>
            <a:r>
              <a:rPr lang="en-US" sz="2025" b="1" dirty="0"/>
              <a:t>…)</a:t>
            </a:r>
            <a:endParaRPr lang="en-US" sz="3300" b="1" dirty="0"/>
          </a:p>
        </p:txBody>
      </p:sp>
      <p:sp>
        <p:nvSpPr>
          <p:cNvPr id="6" name="TextBox 5"/>
          <p:cNvSpPr txBox="1"/>
          <p:nvPr/>
        </p:nvSpPr>
        <p:spPr>
          <a:xfrm>
            <a:off x="342900" y="4198028"/>
            <a:ext cx="2330016" cy="253916"/>
          </a:xfrm>
          <a:prstGeom prst="rect">
            <a:avLst/>
          </a:prstGeom>
          <a:noFill/>
        </p:spPr>
        <p:txBody>
          <a:bodyPr wrap="square" rtlCol="0">
            <a:spAutoFit/>
          </a:bodyPr>
          <a:lstStyle/>
          <a:p>
            <a:r>
              <a:rPr lang="en-US" sz="1050" dirty="0"/>
              <a:t>*to be issued yet </a:t>
            </a:r>
          </a:p>
        </p:txBody>
      </p:sp>
    </p:spTree>
    <p:extLst>
      <p:ext uri="{BB962C8B-B14F-4D97-AF65-F5344CB8AC3E}">
        <p14:creationId xmlns:p14="http://schemas.microsoft.com/office/powerpoint/2010/main" val="384397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D:\IHIP Coordinator\Study Material IHIP\Gujarat State Training IHIP 3-4 Apr 2019\Review all ppts screenshots\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26" y="642938"/>
            <a:ext cx="6583751"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6712" y="681542"/>
            <a:ext cx="1188132" cy="188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596049" y="789553"/>
            <a:ext cx="2245815" cy="3808735"/>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050" dirty="0"/>
              <a:t>Fill in / Update data fields related to address of the facility and also the data fields related to Officer </a:t>
            </a:r>
            <a:r>
              <a:rPr lang="en-US" sz="1050" dirty="0" err="1"/>
              <a:t>Incharge</a:t>
            </a:r>
            <a:r>
              <a:rPr lang="en-US" sz="1050" dirty="0"/>
              <a:t> of the facility, </a:t>
            </a:r>
            <a:r>
              <a:rPr lang="en-US" sz="1050" dirty="0">
                <a:solidFill>
                  <a:srgbClr val="FF0000"/>
                </a:solidFill>
              </a:rPr>
              <a:t>especially the mandatory fields (marked with *) </a:t>
            </a:r>
            <a:r>
              <a:rPr lang="en-US" sz="1050" dirty="0"/>
              <a:t>then click on “Update”; </a:t>
            </a:r>
          </a:p>
          <a:p>
            <a:r>
              <a:rPr lang="en-US" sz="1050" dirty="0"/>
              <a:t>This </a:t>
            </a:r>
            <a:r>
              <a:rPr lang="en-US" sz="1050" b="1" dirty="0"/>
              <a:t>needs to be done preferably by DSU staff </a:t>
            </a:r>
            <a:r>
              <a:rPr lang="en-US" sz="1050" dirty="0"/>
              <a:t>when they log in through individual user ID for crosschecking the functionality of the user ID or they can do the same by DSU user ID while crosschecking the Facility Details through “Administration </a:t>
            </a:r>
            <a:r>
              <a:rPr lang="en-US" sz="1050" dirty="0">
                <a:sym typeface="Wingdings" panose="05000000000000000000" pitchFamily="2" charset="2"/>
              </a:rPr>
              <a:t> Manage Health Facilities  Actions  Edit Facility Details</a:t>
            </a:r>
            <a:r>
              <a:rPr lang="en-US" sz="1050" dirty="0"/>
              <a:t>” </a:t>
            </a:r>
            <a:r>
              <a:rPr lang="en-US" sz="1050" b="1" dirty="0"/>
              <a:t>or</a:t>
            </a:r>
            <a:r>
              <a:rPr lang="en-US" sz="1050" dirty="0"/>
              <a:t> it </a:t>
            </a:r>
            <a:r>
              <a:rPr lang="en-US" sz="1050" b="1" dirty="0"/>
              <a:t>can be done by the facility user </a:t>
            </a:r>
            <a:r>
              <a:rPr lang="en-US" sz="1050" dirty="0"/>
              <a:t>him/herself when they log in for the first time though “username </a:t>
            </a:r>
            <a:r>
              <a:rPr lang="en-US" sz="1050" dirty="0">
                <a:sym typeface="Wingdings" panose="05000000000000000000" pitchFamily="2" charset="2"/>
              </a:rPr>
              <a:t> Update Facility Details”</a:t>
            </a:r>
            <a:r>
              <a:rPr lang="en-US" sz="1050" dirty="0"/>
              <a:t>; Name and Mobile number of Officer </a:t>
            </a:r>
            <a:r>
              <a:rPr lang="en-US" sz="1050" dirty="0" err="1"/>
              <a:t>Incharge</a:t>
            </a:r>
            <a:r>
              <a:rPr lang="en-US" sz="1050" dirty="0"/>
              <a:t> is the most important as he/she will receive </a:t>
            </a:r>
            <a:r>
              <a:rPr lang="en-US" sz="1050" b="1" dirty="0"/>
              <a:t>Health Condition Alert</a:t>
            </a:r>
            <a:r>
              <a:rPr lang="en-US" sz="1050" dirty="0"/>
              <a:t> on the given mobile number only</a:t>
            </a:r>
          </a:p>
        </p:txBody>
      </p:sp>
      <p:sp>
        <p:nvSpPr>
          <p:cNvPr id="7" name="Rectangle 6"/>
          <p:cNvSpPr/>
          <p:nvPr/>
        </p:nvSpPr>
        <p:spPr>
          <a:xfrm>
            <a:off x="296652" y="3597865"/>
            <a:ext cx="2052228" cy="332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Brace 7"/>
          <p:cNvSpPr/>
          <p:nvPr/>
        </p:nvSpPr>
        <p:spPr>
          <a:xfrm>
            <a:off x="4131079" y="2561486"/>
            <a:ext cx="461849" cy="146842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17736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normAutofit fontScale="92500"/>
          </a:bodyPr>
          <a:lstStyle/>
          <a:p>
            <a:r>
              <a:rPr lang="en-US" dirty="0"/>
              <a:t>The States are requested to ensure the availability of followings items to initiate reporting of data related to IDSP using IHIP</a:t>
            </a:r>
          </a:p>
          <a:p>
            <a:pPr lvl="1"/>
            <a:r>
              <a:rPr lang="en-US" b="1" dirty="0"/>
              <a:t>working computer systems and regular internet </a:t>
            </a:r>
            <a:r>
              <a:rPr lang="en-US" dirty="0"/>
              <a:t>connectivity at each health facility/reporting unit</a:t>
            </a:r>
          </a:p>
          <a:p>
            <a:pPr lvl="1"/>
            <a:r>
              <a:rPr lang="en-US" b="1" dirty="0"/>
              <a:t>adequate manpower trained </a:t>
            </a:r>
            <a:r>
              <a:rPr lang="en-US" dirty="0"/>
              <a:t>for IHIP at every level </a:t>
            </a:r>
            <a:r>
              <a:rPr lang="en-US" b="1" dirty="0"/>
              <a:t>for monitoring </a:t>
            </a:r>
            <a:r>
              <a:rPr lang="en-US" dirty="0"/>
              <a:t>including identified </a:t>
            </a:r>
            <a:r>
              <a:rPr lang="en-US" b="1" dirty="0"/>
              <a:t>data entry personnel</a:t>
            </a:r>
            <a:r>
              <a:rPr lang="en-US" dirty="0"/>
              <a:t> at health facility for data entry </a:t>
            </a:r>
          </a:p>
          <a:p>
            <a:pPr lvl="1"/>
            <a:r>
              <a:rPr lang="en-US" b="1" dirty="0"/>
              <a:t>Proper mechanism to capture &amp; record the requisite data </a:t>
            </a:r>
            <a:r>
              <a:rPr lang="en-US" dirty="0"/>
              <a:t>for entering into IHIP including MANDATORY fields</a:t>
            </a:r>
          </a:p>
          <a:p>
            <a:pPr lvl="1"/>
            <a:endParaRPr lang="en-US" dirty="0"/>
          </a:p>
          <a:p>
            <a:pPr lvl="1"/>
            <a:endParaRPr lang="en-US" dirty="0"/>
          </a:p>
        </p:txBody>
      </p:sp>
    </p:spTree>
    <p:extLst>
      <p:ext uri="{BB962C8B-B14F-4D97-AF65-F5344CB8AC3E}">
        <p14:creationId xmlns:p14="http://schemas.microsoft.com/office/powerpoint/2010/main" val="395462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D:\IHIP Coordinator\Study Material IHIP\Gujarat State Training IHIP 3-4 Apr 2019\Review all ppts screenshots\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26" y="642938"/>
            <a:ext cx="6583751"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6712" y="843558"/>
            <a:ext cx="1188132" cy="594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555333" y="2251337"/>
            <a:ext cx="972108" cy="351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910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 Creation of Health facility directory  </a:t>
            </a:r>
            <a:r>
              <a:rPr lang="en-US" sz="2025" b="1" dirty="0"/>
              <a:t>(</a:t>
            </a:r>
            <a:r>
              <a:rPr lang="en-US" sz="2025" b="1" dirty="0" err="1"/>
              <a:t>Cont</a:t>
            </a:r>
            <a:r>
              <a:rPr lang="en-US" sz="2025" b="1" dirty="0"/>
              <a: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State and District user need to check different types &amp; numbers of health facilities available in IHIP through health facility dashboard from </a:t>
            </a:r>
            <a:r>
              <a:rPr lang="en-US" b="1" dirty="0"/>
              <a:t>Administration</a:t>
            </a:r>
            <a:r>
              <a:rPr lang="en-US" dirty="0"/>
              <a:t> menu</a:t>
            </a:r>
          </a:p>
          <a:p>
            <a:r>
              <a:rPr lang="en-US" dirty="0"/>
              <a:t>State and District user can </a:t>
            </a:r>
            <a:r>
              <a:rPr lang="en-US" b="1" dirty="0"/>
              <a:t>add new health facility / add new RRT / update health facility details / delete health facility</a:t>
            </a:r>
            <a:r>
              <a:rPr lang="en-US" dirty="0"/>
              <a:t> through </a:t>
            </a:r>
            <a:r>
              <a:rPr lang="en-US" b="1" dirty="0"/>
              <a:t>Administration</a:t>
            </a:r>
            <a:r>
              <a:rPr lang="en-US" dirty="0"/>
              <a:t> Module </a:t>
            </a:r>
            <a:r>
              <a:rPr lang="en-US" b="1" dirty="0">
                <a:solidFill>
                  <a:srgbClr val="0070C0"/>
                </a:solidFill>
              </a:rPr>
              <a:t>[</a:t>
            </a:r>
            <a:r>
              <a:rPr lang="en-US" dirty="0">
                <a:solidFill>
                  <a:srgbClr val="0070C0"/>
                </a:solidFill>
              </a:rPr>
              <a:t>this is covered in the presentation named </a:t>
            </a:r>
            <a:r>
              <a:rPr lang="en-US" b="1" dirty="0">
                <a:solidFill>
                  <a:srgbClr val="0070C0"/>
                </a:solidFill>
              </a:rPr>
              <a:t>“Manage Health Facilities part 1”]</a:t>
            </a:r>
            <a:r>
              <a:rPr lang="en-US" dirty="0"/>
              <a:t> </a:t>
            </a:r>
          </a:p>
          <a:p>
            <a:endParaRPr lang="en-US" dirty="0"/>
          </a:p>
        </p:txBody>
      </p:sp>
    </p:spTree>
    <p:extLst>
      <p:ext uri="{BB962C8B-B14F-4D97-AF65-F5344CB8AC3E}">
        <p14:creationId xmlns:p14="http://schemas.microsoft.com/office/powerpoint/2010/main" val="402581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II </a:t>
            </a:r>
            <a:r>
              <a:rPr lang="en-US" dirty="0"/>
              <a:t>- </a:t>
            </a:r>
            <a:r>
              <a:rPr lang="en-US" b="1" dirty="0"/>
              <a:t>Reporting of disease surveillance data</a:t>
            </a:r>
            <a:endParaRPr lang="en-US" dirty="0"/>
          </a:p>
        </p:txBody>
      </p:sp>
      <p:sp>
        <p:nvSpPr>
          <p:cNvPr id="3" name="Content Placeholder 2"/>
          <p:cNvSpPr>
            <a:spLocks noGrp="1"/>
          </p:cNvSpPr>
          <p:nvPr>
            <p:ph idx="1"/>
          </p:nvPr>
        </p:nvSpPr>
        <p:spPr>
          <a:xfrm>
            <a:off x="134634" y="1543051"/>
            <a:ext cx="6588732" cy="2545854"/>
          </a:xfrm>
        </p:spPr>
        <p:txBody>
          <a:bodyPr>
            <a:normAutofit fontScale="85000" lnSpcReduction="10000"/>
          </a:bodyPr>
          <a:lstStyle/>
          <a:p>
            <a:r>
              <a:rPr lang="en-US" dirty="0"/>
              <a:t>S form (Suspected Cases form) from Sub </a:t>
            </a:r>
            <a:r>
              <a:rPr lang="en-US" dirty="0" err="1"/>
              <a:t>Centres</a:t>
            </a:r>
            <a:endParaRPr lang="en-US" dirty="0"/>
          </a:p>
          <a:p>
            <a:pPr lvl="1"/>
            <a:r>
              <a:rPr lang="en-US" dirty="0"/>
              <a:t>Mobile App – S form (Data Entry) </a:t>
            </a:r>
            <a:r>
              <a:rPr lang="en-US" dirty="0">
                <a:solidFill>
                  <a:srgbClr val="00B0F0"/>
                </a:solidFill>
              </a:rPr>
              <a:t>[Separate presentation]</a:t>
            </a:r>
            <a:endParaRPr lang="en-US" sz="1500" dirty="0">
              <a:solidFill>
                <a:srgbClr val="00B0F0"/>
              </a:solidFill>
            </a:endParaRPr>
          </a:p>
          <a:p>
            <a:pPr lvl="2"/>
            <a:r>
              <a:rPr lang="en-US" dirty="0"/>
              <a:t>S form (Suspected Cases form)</a:t>
            </a:r>
          </a:p>
          <a:p>
            <a:pPr lvl="2"/>
            <a:r>
              <a:rPr lang="en-US" dirty="0"/>
              <a:t>S form (Death Form)</a:t>
            </a:r>
          </a:p>
          <a:p>
            <a:pPr lvl="2"/>
            <a:r>
              <a:rPr lang="en-US" dirty="0"/>
              <a:t>Event Alert form</a:t>
            </a:r>
          </a:p>
          <a:p>
            <a:pPr lvl="1"/>
            <a:r>
              <a:rPr lang="en-US" dirty="0"/>
              <a:t>Desktop version – S form (Data Entry)</a:t>
            </a:r>
            <a:r>
              <a:rPr lang="en-US" dirty="0">
                <a:solidFill>
                  <a:srgbClr val="00B0F0"/>
                </a:solidFill>
              </a:rPr>
              <a:t> [Separate presentation]</a:t>
            </a:r>
            <a:endParaRPr lang="en-US" sz="1500" dirty="0"/>
          </a:p>
          <a:p>
            <a:pPr lvl="2"/>
            <a:r>
              <a:rPr lang="en-US" dirty="0"/>
              <a:t>S form (Suspected Cases form)</a:t>
            </a:r>
          </a:p>
          <a:p>
            <a:pPr lvl="2"/>
            <a:r>
              <a:rPr lang="en-US" dirty="0"/>
              <a:t>Reporting Deaths</a:t>
            </a:r>
          </a:p>
          <a:p>
            <a:pPr lvl="2"/>
            <a:r>
              <a:rPr lang="en-US" dirty="0"/>
              <a:t>Event Alert form</a:t>
            </a:r>
          </a:p>
        </p:txBody>
      </p:sp>
    </p:spTree>
    <p:extLst>
      <p:ext uri="{BB962C8B-B14F-4D97-AF65-F5344CB8AC3E}">
        <p14:creationId xmlns:p14="http://schemas.microsoft.com/office/powerpoint/2010/main" val="226924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II </a:t>
            </a:r>
            <a:r>
              <a:rPr lang="en-US" dirty="0"/>
              <a:t>- </a:t>
            </a:r>
            <a:r>
              <a:rPr lang="en-US" b="1" dirty="0"/>
              <a:t>Reporting of disease surveillance data </a:t>
            </a:r>
            <a:r>
              <a:rPr lang="en-US" sz="2025" dirty="0"/>
              <a:t>(</a:t>
            </a:r>
            <a:r>
              <a:rPr lang="en-US" sz="2025" dirty="0" err="1"/>
              <a:t>cont</a:t>
            </a:r>
            <a:r>
              <a:rPr lang="en-US" sz="2025" dirty="0"/>
              <a:t>…)</a:t>
            </a:r>
          </a:p>
        </p:txBody>
      </p:sp>
      <p:sp>
        <p:nvSpPr>
          <p:cNvPr id="3" name="Content Placeholder 2"/>
          <p:cNvSpPr>
            <a:spLocks noGrp="1"/>
          </p:cNvSpPr>
          <p:nvPr>
            <p:ph idx="1"/>
          </p:nvPr>
        </p:nvSpPr>
        <p:spPr/>
        <p:txBody>
          <a:bodyPr>
            <a:normAutofit/>
          </a:bodyPr>
          <a:lstStyle/>
          <a:p>
            <a:r>
              <a:rPr lang="en-US" dirty="0"/>
              <a:t>P form (Presumptive Case Form) from health facility – PHC and higher </a:t>
            </a:r>
            <a:r>
              <a:rPr lang="en-US" dirty="0">
                <a:solidFill>
                  <a:srgbClr val="00B0F0"/>
                </a:solidFill>
              </a:rPr>
              <a:t>[Separate presentation]</a:t>
            </a:r>
            <a:endParaRPr lang="en-US" dirty="0"/>
          </a:p>
          <a:p>
            <a:pPr lvl="1"/>
            <a:r>
              <a:rPr lang="en-US" dirty="0"/>
              <a:t>P form data entry</a:t>
            </a:r>
            <a:endParaRPr lang="en-US" sz="1500" dirty="0"/>
          </a:p>
          <a:p>
            <a:pPr lvl="2"/>
            <a:r>
              <a:rPr lang="en-US" dirty="0"/>
              <a:t>Add patient record</a:t>
            </a:r>
          </a:p>
          <a:p>
            <a:pPr lvl="2"/>
            <a:r>
              <a:rPr lang="en-US" dirty="0"/>
              <a:t>Add death record</a:t>
            </a:r>
          </a:p>
          <a:p>
            <a:pPr lvl="2"/>
            <a:r>
              <a:rPr lang="en-US" dirty="0"/>
              <a:t>Record aggregate data</a:t>
            </a:r>
          </a:p>
          <a:p>
            <a:pPr lvl="2"/>
            <a:r>
              <a:rPr lang="en-US" dirty="0"/>
              <a:t>Event alert form</a:t>
            </a:r>
          </a:p>
        </p:txBody>
      </p:sp>
    </p:spTree>
    <p:extLst>
      <p:ext uri="{BB962C8B-B14F-4D97-AF65-F5344CB8AC3E}">
        <p14:creationId xmlns:p14="http://schemas.microsoft.com/office/powerpoint/2010/main" val="32683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II </a:t>
            </a:r>
            <a:r>
              <a:rPr lang="en-US" dirty="0"/>
              <a:t>- </a:t>
            </a:r>
            <a:r>
              <a:rPr lang="en-US" b="1" dirty="0"/>
              <a:t>Reporting of disease surveillance data </a:t>
            </a:r>
            <a:r>
              <a:rPr lang="en-US" sz="2025" dirty="0"/>
              <a:t>(</a:t>
            </a:r>
            <a:r>
              <a:rPr lang="en-US" sz="2025" dirty="0" err="1"/>
              <a:t>cont</a:t>
            </a:r>
            <a:r>
              <a:rPr lang="en-US" sz="2025" dirty="0"/>
              <a:t>…)</a:t>
            </a:r>
            <a:endParaRPr lang="en-US" dirty="0"/>
          </a:p>
        </p:txBody>
      </p:sp>
      <p:sp>
        <p:nvSpPr>
          <p:cNvPr id="3" name="Content Placeholder 2"/>
          <p:cNvSpPr>
            <a:spLocks noGrp="1"/>
          </p:cNvSpPr>
          <p:nvPr>
            <p:ph idx="1"/>
          </p:nvPr>
        </p:nvSpPr>
        <p:spPr/>
        <p:txBody>
          <a:bodyPr/>
          <a:lstStyle/>
          <a:p>
            <a:pPr marL="257168" lvl="1" indent="-257168">
              <a:buFont typeface="Arial" panose="020B0604020202020204" pitchFamily="34" charset="0"/>
              <a:buChar char="•"/>
            </a:pPr>
            <a:r>
              <a:rPr lang="en-US" dirty="0"/>
              <a:t>L form (Laboratory Case Form) from laboratories linked with the health facilities doing P form entry) </a:t>
            </a:r>
            <a:r>
              <a:rPr lang="en-US" dirty="0">
                <a:solidFill>
                  <a:srgbClr val="00B0F0"/>
                </a:solidFill>
              </a:rPr>
              <a:t>[Separate presentation]</a:t>
            </a:r>
            <a:endParaRPr lang="en-US" dirty="0"/>
          </a:p>
          <a:p>
            <a:pPr lvl="1"/>
            <a:r>
              <a:rPr lang="en-US" dirty="0"/>
              <a:t>L form Data entry</a:t>
            </a:r>
            <a:endParaRPr lang="en-US" sz="1500" dirty="0"/>
          </a:p>
        </p:txBody>
      </p:sp>
    </p:spTree>
    <p:extLst>
      <p:ext uri="{BB962C8B-B14F-4D97-AF65-F5344CB8AC3E}">
        <p14:creationId xmlns:p14="http://schemas.microsoft.com/office/powerpoint/2010/main" val="14158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42900" y="1543051"/>
            <a:ext cx="6172200" cy="1514754"/>
          </a:xfrm>
        </p:spPr>
        <p:txBody>
          <a:bodyPr>
            <a:normAutofit fontScale="85000" lnSpcReduction="20000"/>
          </a:bodyPr>
          <a:lstStyle/>
          <a:p>
            <a:pPr marL="0" indent="0">
              <a:buNone/>
            </a:pPr>
            <a:r>
              <a:rPr lang="en-US" sz="3000" b="1" dirty="0">
                <a:solidFill>
                  <a:srgbClr val="FF0000"/>
                </a:solidFill>
              </a:rPr>
              <a:t>For any problems, please call IDSP Help Desk at 1-800-180-1104. </a:t>
            </a:r>
          </a:p>
          <a:p>
            <a:pPr marL="0" indent="0">
              <a:buNone/>
            </a:pPr>
            <a:r>
              <a:rPr lang="en-US" sz="3000" b="1" dirty="0">
                <a:solidFill>
                  <a:srgbClr val="FF0000"/>
                </a:solidFill>
              </a:rPr>
              <a:t>Please also report problems using https://ihip.nhp.gov.in/helpdesk/ </a:t>
            </a:r>
            <a:endParaRPr lang="en-US" sz="3000" dirty="0">
              <a:solidFill>
                <a:srgbClr val="FF0000"/>
              </a:solidFill>
            </a:endParaRPr>
          </a:p>
          <a:p>
            <a:endParaRPr lang="en-US" dirty="0"/>
          </a:p>
        </p:txBody>
      </p:sp>
      <p:sp>
        <p:nvSpPr>
          <p:cNvPr id="4" name="TextBox 3"/>
          <p:cNvSpPr txBox="1"/>
          <p:nvPr/>
        </p:nvSpPr>
        <p:spPr>
          <a:xfrm>
            <a:off x="2" y="3213566"/>
            <a:ext cx="6857999" cy="1338828"/>
          </a:xfrm>
          <a:prstGeom prst="rect">
            <a:avLst/>
          </a:prstGeom>
          <a:noFill/>
        </p:spPr>
        <p:txBody>
          <a:bodyPr wrap="square" rtlCol="0">
            <a:spAutoFit/>
          </a:bodyPr>
          <a:lstStyle/>
          <a:p>
            <a:r>
              <a:rPr lang="en-US" sz="2700" b="1" dirty="0">
                <a:solidFill>
                  <a:srgbClr val="0070C0"/>
                </a:solidFill>
              </a:rPr>
              <a:t>This instruction is for every user i.e. S/P/L form user, DSU user, SSU user; there is a separate presentation on “how to use Help Desk”</a:t>
            </a:r>
          </a:p>
        </p:txBody>
      </p:sp>
    </p:spTree>
    <p:extLst>
      <p:ext uri="{BB962C8B-B14F-4D97-AF65-F5344CB8AC3E}">
        <p14:creationId xmlns:p14="http://schemas.microsoft.com/office/powerpoint/2010/main" val="263267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9494" y="2225502"/>
            <a:ext cx="2719014" cy="692497"/>
          </a:xfrm>
          <a:prstGeom prst="rect">
            <a:avLst/>
          </a:prstGeom>
          <a:noFill/>
        </p:spPr>
        <p:txBody>
          <a:bodyPr wrap="none" lIns="68580" tIns="34290" rIns="68580" bIns="3429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208532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process of data reporting on IHIP under IDSP (</a:t>
            </a:r>
            <a:r>
              <a:rPr lang="en-US"/>
              <a:t>2 phases/steps)</a:t>
            </a:r>
            <a:endParaRPr lang="en-US" dirty="0"/>
          </a:p>
        </p:txBody>
      </p:sp>
      <p:sp>
        <p:nvSpPr>
          <p:cNvPr id="3" name="Content Placeholder 2"/>
          <p:cNvSpPr>
            <a:spLocks noGrp="1"/>
          </p:cNvSpPr>
          <p:nvPr>
            <p:ph idx="1"/>
          </p:nvPr>
        </p:nvSpPr>
        <p:spPr/>
        <p:txBody>
          <a:bodyPr>
            <a:normAutofit lnSpcReduction="10000"/>
          </a:bodyPr>
          <a:lstStyle/>
          <a:p>
            <a:r>
              <a:rPr lang="en-US" b="1" dirty="0"/>
              <a:t>Step I: Verification of master data of health facilities </a:t>
            </a:r>
            <a:r>
              <a:rPr lang="en-US" dirty="0"/>
              <a:t>(including examining of User IDs &amp; Passwords, Creation of User Profiles, Health facility directory etc.) – This is a </a:t>
            </a:r>
            <a:r>
              <a:rPr lang="en-US" u="sng" dirty="0"/>
              <a:t>one-time initial activity</a:t>
            </a:r>
            <a:r>
              <a:rPr lang="en-US" dirty="0"/>
              <a:t> to setup basic information </a:t>
            </a:r>
          </a:p>
          <a:p>
            <a:r>
              <a:rPr lang="en-US" b="1" dirty="0"/>
              <a:t>Step II </a:t>
            </a:r>
            <a:r>
              <a:rPr lang="en-US" dirty="0"/>
              <a:t>- </a:t>
            </a:r>
            <a:r>
              <a:rPr lang="en-US" b="1" dirty="0"/>
              <a:t>Reporting of disease surveillance data </a:t>
            </a:r>
            <a:r>
              <a:rPr lang="en-US" dirty="0"/>
              <a:t>(including event alerts &amp; outbreak) - </a:t>
            </a:r>
            <a:r>
              <a:rPr lang="en-US" u="sng" dirty="0"/>
              <a:t>Continuous activity </a:t>
            </a:r>
            <a:r>
              <a:rPr lang="en-US" dirty="0"/>
              <a:t>to be carried out in real time manner </a:t>
            </a:r>
          </a:p>
        </p:txBody>
      </p:sp>
    </p:spTree>
    <p:extLst>
      <p:ext uri="{BB962C8B-B14F-4D97-AF65-F5344CB8AC3E}">
        <p14:creationId xmlns:p14="http://schemas.microsoft.com/office/powerpoint/2010/main" val="281254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I: Verification of master data of health facilities</a:t>
            </a:r>
            <a:endParaRPr lang="en-US" dirty="0"/>
          </a:p>
        </p:txBody>
      </p:sp>
      <p:sp>
        <p:nvSpPr>
          <p:cNvPr id="3" name="Content Placeholder 2"/>
          <p:cNvSpPr>
            <a:spLocks noGrp="1"/>
          </p:cNvSpPr>
          <p:nvPr>
            <p:ph idx="1"/>
          </p:nvPr>
        </p:nvSpPr>
        <p:spPr>
          <a:xfrm>
            <a:off x="342900" y="1543052"/>
            <a:ext cx="6172200" cy="1757781"/>
          </a:xfrm>
        </p:spPr>
        <p:txBody>
          <a:bodyPr>
            <a:normAutofit fontScale="92500" lnSpcReduction="20000"/>
          </a:bodyPr>
          <a:lstStyle/>
          <a:p>
            <a:r>
              <a:rPr lang="en-US" b="1" dirty="0"/>
              <a:t>A) Examination of User IDs &amp; Password </a:t>
            </a:r>
          </a:p>
          <a:p>
            <a:endParaRPr lang="en-US" b="1" dirty="0"/>
          </a:p>
          <a:p>
            <a:r>
              <a:rPr lang="en-US" b="1" dirty="0"/>
              <a:t>B) Creation of User Profiles </a:t>
            </a:r>
          </a:p>
          <a:p>
            <a:endParaRPr lang="en-US" b="1" dirty="0"/>
          </a:p>
          <a:p>
            <a:r>
              <a:rPr lang="en-US" b="1" dirty="0"/>
              <a:t>C) Creation of Health facility directory </a:t>
            </a:r>
          </a:p>
          <a:p>
            <a:endParaRPr lang="en-US" dirty="0"/>
          </a:p>
          <a:p>
            <a:endParaRPr lang="en-US" dirty="0"/>
          </a:p>
        </p:txBody>
      </p:sp>
      <p:sp>
        <p:nvSpPr>
          <p:cNvPr id="4" name="TextBox 3"/>
          <p:cNvSpPr txBox="1"/>
          <p:nvPr/>
        </p:nvSpPr>
        <p:spPr>
          <a:xfrm>
            <a:off x="2" y="3166808"/>
            <a:ext cx="6857999" cy="1384995"/>
          </a:xfrm>
          <a:prstGeom prst="rect">
            <a:avLst/>
          </a:prstGeom>
          <a:noFill/>
        </p:spPr>
        <p:txBody>
          <a:bodyPr wrap="square" rtlCol="0">
            <a:spAutoFit/>
          </a:bodyPr>
          <a:lstStyle/>
          <a:p>
            <a:r>
              <a:rPr lang="en-US" sz="2100" b="1" dirty="0">
                <a:solidFill>
                  <a:srgbClr val="0070C0"/>
                </a:solidFill>
              </a:rPr>
              <a:t>This step is largely the responsibility of District Surveillance Unit under the overall Guidance &amp; Supervision of State Surveillance Unit; some of things can be updated by User him/herself as well</a:t>
            </a:r>
          </a:p>
        </p:txBody>
      </p:sp>
    </p:spTree>
    <p:extLst>
      <p:ext uri="{BB962C8B-B14F-4D97-AF65-F5344CB8AC3E}">
        <p14:creationId xmlns:p14="http://schemas.microsoft.com/office/powerpoint/2010/main" val="3146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Examination of User IDs &amp; Password </a:t>
            </a:r>
            <a:endParaRPr lang="en-US" dirty="0"/>
          </a:p>
        </p:txBody>
      </p:sp>
      <p:sp>
        <p:nvSpPr>
          <p:cNvPr id="3" name="Content Placeholder 2"/>
          <p:cNvSpPr>
            <a:spLocks noGrp="1"/>
          </p:cNvSpPr>
          <p:nvPr>
            <p:ph idx="1"/>
          </p:nvPr>
        </p:nvSpPr>
        <p:spPr/>
        <p:txBody>
          <a:bodyPr>
            <a:normAutofit lnSpcReduction="10000"/>
          </a:bodyPr>
          <a:lstStyle/>
          <a:p>
            <a:r>
              <a:rPr lang="en-US" dirty="0"/>
              <a:t>Cross check whether </a:t>
            </a:r>
            <a:r>
              <a:rPr lang="en-US" b="1" dirty="0"/>
              <a:t>User ID &amp; Password </a:t>
            </a:r>
            <a:r>
              <a:rPr lang="en-US" dirty="0"/>
              <a:t>for </a:t>
            </a:r>
            <a:r>
              <a:rPr lang="en-US" b="1" dirty="0"/>
              <a:t>EACH</a:t>
            </a:r>
            <a:r>
              <a:rPr lang="en-US" dirty="0"/>
              <a:t> health facility has been </a:t>
            </a:r>
            <a:r>
              <a:rPr lang="en-US" b="1" u="sng" dirty="0"/>
              <a:t>received</a:t>
            </a:r>
            <a:r>
              <a:rPr lang="en-US" b="1" dirty="0"/>
              <a:t> </a:t>
            </a:r>
            <a:r>
              <a:rPr lang="en-US" dirty="0"/>
              <a:t>or not [https://ihip.nhp.gov.in/#!/]</a:t>
            </a:r>
          </a:p>
          <a:p>
            <a:r>
              <a:rPr lang="en-US" b="1" dirty="0"/>
              <a:t>Check the </a:t>
            </a:r>
            <a:r>
              <a:rPr lang="en-US" b="1" u="sng" dirty="0"/>
              <a:t>functionality</a:t>
            </a:r>
            <a:r>
              <a:rPr lang="en-US" b="1" dirty="0"/>
              <a:t> </a:t>
            </a:r>
            <a:r>
              <a:rPr lang="en-US" dirty="0"/>
              <a:t>of </a:t>
            </a:r>
            <a:r>
              <a:rPr lang="en-US" b="1" dirty="0"/>
              <a:t>EACH</a:t>
            </a:r>
            <a:r>
              <a:rPr lang="en-US" dirty="0"/>
              <a:t> User ID &amp; Password</a:t>
            </a:r>
          </a:p>
          <a:p>
            <a:r>
              <a:rPr lang="en-US" dirty="0"/>
              <a:t>After log in, also please </a:t>
            </a:r>
            <a:r>
              <a:rPr lang="en-US" b="1" dirty="0"/>
              <a:t>confirm that </a:t>
            </a:r>
            <a:r>
              <a:rPr lang="en-US" b="1" u="sng" dirty="0"/>
              <a:t>appropriate form</a:t>
            </a:r>
            <a:r>
              <a:rPr lang="en-US" u="sng" dirty="0"/>
              <a:t> </a:t>
            </a:r>
            <a:r>
              <a:rPr lang="en-US" dirty="0"/>
              <a:t>(S, P &amp; L) &amp; </a:t>
            </a:r>
            <a:r>
              <a:rPr lang="en-US" b="1" u="sng" dirty="0"/>
              <a:t>relevant user access</a:t>
            </a:r>
            <a:r>
              <a:rPr lang="en-US" dirty="0"/>
              <a:t> has been provided (we will discuss about Relevant User access in coming slides)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209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E5758C-BE9F-4553-B30F-80C193031FE1}"/>
              </a:ext>
            </a:extLst>
          </p:cNvPr>
          <p:cNvPicPr>
            <a:picLocks noGrp="1" noChangeAspect="1"/>
          </p:cNvPicPr>
          <p:nvPr>
            <p:ph idx="1"/>
          </p:nvPr>
        </p:nvPicPr>
        <p:blipFill>
          <a:blip r:embed="rId2"/>
          <a:stretch>
            <a:fillRect/>
          </a:stretch>
        </p:blipFill>
        <p:spPr>
          <a:xfrm>
            <a:off x="18986" y="699542"/>
            <a:ext cx="6839014" cy="4274384"/>
          </a:xfrm>
          <a:prstGeom prst="rect">
            <a:avLst/>
          </a:prstGeom>
        </p:spPr>
      </p:pic>
      <p:sp>
        <p:nvSpPr>
          <p:cNvPr id="8" name="TextBox 7">
            <a:extLst>
              <a:ext uri="{FF2B5EF4-FFF2-40B4-BE49-F238E27FC236}">
                <a16:creationId xmlns:a16="http://schemas.microsoft.com/office/drawing/2014/main" id="{03C40E8E-1008-49E9-BE36-C9FC861BA271}"/>
              </a:ext>
            </a:extLst>
          </p:cNvPr>
          <p:cNvSpPr txBox="1"/>
          <p:nvPr/>
        </p:nvSpPr>
        <p:spPr>
          <a:xfrm>
            <a:off x="4404194" y="3159775"/>
            <a:ext cx="2160240" cy="1131079"/>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350" dirty="0">
                <a:solidFill>
                  <a:srgbClr val="002060"/>
                </a:solidFill>
              </a:rPr>
              <a:t>Write Username and Password in the relevant fields and enter the CAPTCHA; then click on “Sign In” button to log in</a:t>
            </a:r>
          </a:p>
        </p:txBody>
      </p:sp>
      <p:sp>
        <p:nvSpPr>
          <p:cNvPr id="9" name="Rectangle 8">
            <a:extLst>
              <a:ext uri="{FF2B5EF4-FFF2-40B4-BE49-F238E27FC236}">
                <a16:creationId xmlns:a16="http://schemas.microsoft.com/office/drawing/2014/main" id="{DA2C693D-DB72-480C-80FE-86BB07D1C1AB}"/>
              </a:ext>
            </a:extLst>
          </p:cNvPr>
          <p:cNvSpPr/>
          <p:nvPr/>
        </p:nvSpPr>
        <p:spPr>
          <a:xfrm>
            <a:off x="600941" y="831455"/>
            <a:ext cx="1404156" cy="23161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455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42" y="624285"/>
            <a:ext cx="6898083" cy="387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3979" y="3536076"/>
            <a:ext cx="6210690" cy="923330"/>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350" dirty="0">
                <a:solidFill>
                  <a:srgbClr val="FF0000"/>
                </a:solidFill>
              </a:rPr>
              <a:t>This is done to see whether the web portal is showing all those forms that the a particular user account must have; here the user is a PHC, so must have P form and Event Alert form and the same is being displayed here; it  means the web portal is showing the right types of Forms; this needs to be cross checked for each user ID</a:t>
            </a:r>
          </a:p>
        </p:txBody>
      </p:sp>
      <p:sp>
        <p:nvSpPr>
          <p:cNvPr id="6" name="Rectangle 5"/>
          <p:cNvSpPr/>
          <p:nvPr/>
        </p:nvSpPr>
        <p:spPr>
          <a:xfrm>
            <a:off x="1214754" y="1653648"/>
            <a:ext cx="1296144" cy="432048"/>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Up Arrow 6"/>
          <p:cNvSpPr/>
          <p:nvPr/>
        </p:nvSpPr>
        <p:spPr>
          <a:xfrm>
            <a:off x="1673805" y="2096840"/>
            <a:ext cx="378042" cy="14269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3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b="1" dirty="0"/>
              <a:t>Examination of User IDs &amp; Password </a:t>
            </a:r>
            <a:r>
              <a:rPr lang="en-US" sz="2025" b="1" dirty="0"/>
              <a:t>(</a:t>
            </a:r>
            <a:r>
              <a:rPr lang="en-US" sz="2025" b="1" dirty="0" err="1"/>
              <a:t>Cont</a:t>
            </a:r>
            <a:r>
              <a:rPr lang="en-US" sz="2025" b="1" dirty="0"/>
              <a:t>…)</a:t>
            </a:r>
            <a:endParaRPr lang="en-US" sz="2025" dirty="0"/>
          </a:p>
        </p:txBody>
      </p:sp>
      <p:sp>
        <p:nvSpPr>
          <p:cNvPr id="3" name="Content Placeholder 2"/>
          <p:cNvSpPr>
            <a:spLocks noGrp="1"/>
          </p:cNvSpPr>
          <p:nvPr>
            <p:ph idx="1"/>
          </p:nvPr>
        </p:nvSpPr>
        <p:spPr>
          <a:xfrm>
            <a:off x="342900" y="1504083"/>
            <a:ext cx="6172200" cy="2545854"/>
          </a:xfrm>
        </p:spPr>
        <p:txBody>
          <a:bodyPr>
            <a:normAutofit fontScale="77500" lnSpcReduction="20000"/>
          </a:bodyPr>
          <a:lstStyle/>
          <a:p>
            <a:r>
              <a:rPr lang="en-US" dirty="0"/>
              <a:t>Instructions to users:</a:t>
            </a:r>
          </a:p>
          <a:p>
            <a:pPr lvl="1"/>
            <a:r>
              <a:rPr lang="en-US" dirty="0"/>
              <a:t>The same steps to be repeated by the each user once they receive the user ID and password</a:t>
            </a:r>
          </a:p>
          <a:p>
            <a:pPr lvl="2"/>
            <a:r>
              <a:rPr lang="en-US" dirty="0"/>
              <a:t>Check functionality of user ID and password</a:t>
            </a:r>
          </a:p>
          <a:p>
            <a:pPr lvl="2"/>
            <a:r>
              <a:rPr lang="en-US" dirty="0"/>
              <a:t>Confirm whether appropriate form opens</a:t>
            </a:r>
          </a:p>
          <a:p>
            <a:pPr lvl="1"/>
            <a:r>
              <a:rPr lang="en-US" dirty="0"/>
              <a:t>Don’t change password at least for 6 months until IDSP module of IHIP get stabilized</a:t>
            </a:r>
          </a:p>
          <a:p>
            <a:pPr lvl="1"/>
            <a:r>
              <a:rPr lang="en-US" dirty="0"/>
              <a:t>User IDs &amp; Passwords are to be used for </a:t>
            </a:r>
            <a:r>
              <a:rPr lang="en-US" b="1" dirty="0"/>
              <a:t>factual data entry only </a:t>
            </a:r>
            <a:r>
              <a:rPr lang="en-US" dirty="0"/>
              <a:t>(not to be used for training or test purpose); for training purpose one can use Learning / Training platform –</a:t>
            </a:r>
            <a:r>
              <a:rPr lang="en-US" dirty="0">
                <a:hlinkClick r:id="rId2"/>
              </a:rPr>
              <a:t>http://ihiptraining.in/idsp/#!/login</a:t>
            </a:r>
            <a:r>
              <a:rPr lang="en-US" dirty="0"/>
              <a:t>)</a:t>
            </a:r>
          </a:p>
          <a:p>
            <a:endParaRPr lang="en-US" dirty="0"/>
          </a:p>
          <a:p>
            <a:endParaRPr lang="en-US" dirty="0"/>
          </a:p>
        </p:txBody>
      </p:sp>
      <p:sp>
        <p:nvSpPr>
          <p:cNvPr id="4" name="Rectangle 3"/>
          <p:cNvSpPr/>
          <p:nvPr/>
        </p:nvSpPr>
        <p:spPr>
          <a:xfrm>
            <a:off x="126293" y="3927061"/>
            <a:ext cx="6669360" cy="646331"/>
          </a:xfrm>
          <a:prstGeom prst="rect">
            <a:avLst/>
          </a:prstGeom>
        </p:spPr>
        <p:txBody>
          <a:bodyPr wrap="square">
            <a:spAutoFit/>
          </a:bodyPr>
          <a:lstStyle/>
          <a:p>
            <a:r>
              <a:rPr lang="en-US" dirty="0">
                <a:solidFill>
                  <a:srgbClr val="0070C0"/>
                </a:solidFill>
              </a:rPr>
              <a:t>There is a separate presentation on </a:t>
            </a:r>
            <a:r>
              <a:rPr lang="en-US" b="1" dirty="0">
                <a:solidFill>
                  <a:srgbClr val="0070C0"/>
                </a:solidFill>
              </a:rPr>
              <a:t>“Things to be seen or done on first log in by the User”</a:t>
            </a:r>
          </a:p>
        </p:txBody>
      </p:sp>
    </p:spTree>
    <p:extLst>
      <p:ext uri="{BB962C8B-B14F-4D97-AF65-F5344CB8AC3E}">
        <p14:creationId xmlns:p14="http://schemas.microsoft.com/office/powerpoint/2010/main" val="6740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 Creation of User Profiles </a:t>
            </a:r>
          </a:p>
        </p:txBody>
      </p:sp>
      <p:sp>
        <p:nvSpPr>
          <p:cNvPr id="3" name="Content Placeholder 2"/>
          <p:cNvSpPr>
            <a:spLocks noGrp="1"/>
          </p:cNvSpPr>
          <p:nvPr>
            <p:ph idx="1"/>
          </p:nvPr>
        </p:nvSpPr>
        <p:spPr/>
        <p:txBody>
          <a:bodyPr>
            <a:normAutofit lnSpcReduction="10000"/>
          </a:bodyPr>
          <a:lstStyle/>
          <a:p>
            <a:r>
              <a:rPr lang="en-US" dirty="0"/>
              <a:t>Why?</a:t>
            </a:r>
          </a:p>
          <a:p>
            <a:pPr lvl="1"/>
            <a:r>
              <a:rPr lang="en-US" dirty="0"/>
              <a:t>to identify the user/personnel associated with the User IDs </a:t>
            </a:r>
          </a:p>
          <a:p>
            <a:pPr lvl="1"/>
            <a:r>
              <a:rPr lang="en-US" dirty="0"/>
              <a:t>to get details of password, in case it is forgotten </a:t>
            </a:r>
          </a:p>
          <a:p>
            <a:pPr lvl="1"/>
            <a:endParaRPr lang="en-US" dirty="0"/>
          </a:p>
          <a:p>
            <a:r>
              <a:rPr lang="en-US" dirty="0"/>
              <a:t>Please </a:t>
            </a:r>
            <a:r>
              <a:rPr lang="en-US" b="1" dirty="0"/>
              <a:t>fill in relevant details </a:t>
            </a:r>
            <a:r>
              <a:rPr lang="en-US" dirty="0"/>
              <a:t>in respect to the </a:t>
            </a:r>
            <a:r>
              <a:rPr lang="en-US" b="1" dirty="0"/>
              <a:t>user profile </a:t>
            </a:r>
            <a:r>
              <a:rPr lang="en-US" dirty="0"/>
              <a:t>such as Name, Age, Gender, </a:t>
            </a:r>
            <a:r>
              <a:rPr lang="en-US" b="1" u="sng" dirty="0"/>
              <a:t>Contact details</a:t>
            </a:r>
            <a:r>
              <a:rPr lang="en-US" b="1" dirty="0"/>
              <a:t> </a:t>
            </a:r>
            <a:r>
              <a:rPr lang="en-US" dirty="0"/>
              <a:t>etc. of users associated with each health facility, district &amp; State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8782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1924</Words>
  <Application>Microsoft Office PowerPoint</Application>
  <PresentationFormat>Custom</PresentationFormat>
  <Paragraphs>162</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Implementation of  Integrated Health Information Platform (IHIP)   </vt:lpstr>
      <vt:lpstr>Requirements</vt:lpstr>
      <vt:lpstr>The process of data reporting on IHIP under IDSP (2 phases/steps)</vt:lpstr>
      <vt:lpstr>Step I: Verification of master data of health facilities</vt:lpstr>
      <vt:lpstr>A) Examination of User IDs &amp; Password </vt:lpstr>
      <vt:lpstr>PowerPoint Presentation</vt:lpstr>
      <vt:lpstr>PowerPoint Presentation</vt:lpstr>
      <vt:lpstr>A) Examination of User IDs &amp; Password (Cont…)</vt:lpstr>
      <vt:lpstr>B) Creation of User Profiles </vt:lpstr>
      <vt:lpstr>User profile details that need to be registered against each type of user </vt:lpstr>
      <vt:lpstr>PowerPoint Presentation</vt:lpstr>
      <vt:lpstr>PowerPoint Presentation</vt:lpstr>
      <vt:lpstr>C) Creation of Health facility directory </vt:lpstr>
      <vt:lpstr>PowerPoint Presentation</vt:lpstr>
      <vt:lpstr>PowerPoint Presentation</vt:lpstr>
      <vt:lpstr>PowerPoint Presentation</vt:lpstr>
      <vt:lpstr>C) Creation of Health facility directory  (Cont…)</vt:lpstr>
      <vt:lpstr>Officer In-charge details that need to be updated under “Edit/Update Facility Details”</vt:lpstr>
      <vt:lpstr>PowerPoint Presentation</vt:lpstr>
      <vt:lpstr>PowerPoint Presentation</vt:lpstr>
      <vt:lpstr>C) Creation of Health facility directory  (Cont…)</vt:lpstr>
      <vt:lpstr>Step II - Reporting of disease surveillance data</vt:lpstr>
      <vt:lpstr>Step II - Reporting of disease surveillance data (cont…)</vt:lpstr>
      <vt:lpstr>Step II - Reporting of disease surveillance data (cont…)</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90</cp:revision>
  <dcterms:created xsi:type="dcterms:W3CDTF">2019-03-04T02:28:37Z</dcterms:created>
  <dcterms:modified xsi:type="dcterms:W3CDTF">2021-02-19T07:53:38Z</dcterms:modified>
</cp:coreProperties>
</file>