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6" r:id="rId3"/>
    <p:sldId id="318" r:id="rId4"/>
    <p:sldId id="355" r:id="rId5"/>
    <p:sldId id="356" r:id="rId6"/>
    <p:sldId id="357" r:id="rId7"/>
    <p:sldId id="358" r:id="rId8"/>
    <p:sldId id="319" r:id="rId9"/>
    <p:sldId id="359" r:id="rId10"/>
    <p:sldId id="262" r:id="rId11"/>
    <p:sldId id="279" r:id="rId12"/>
    <p:sldId id="263" r:id="rId13"/>
    <p:sldId id="264" r:id="rId14"/>
    <p:sldId id="265" r:id="rId15"/>
    <p:sldId id="266" r:id="rId16"/>
    <p:sldId id="267" r:id="rId17"/>
    <p:sldId id="268" r:id="rId18"/>
    <p:sldId id="325" r:id="rId19"/>
    <p:sldId id="322" r:id="rId20"/>
    <p:sldId id="323" r:id="rId21"/>
    <p:sldId id="324" r:id="rId22"/>
    <p:sldId id="320" r:id="rId23"/>
    <p:sldId id="269" r:id="rId24"/>
    <p:sldId id="329" r:id="rId25"/>
    <p:sldId id="326" r:id="rId26"/>
    <p:sldId id="327" r:id="rId27"/>
    <p:sldId id="328" r:id="rId28"/>
    <p:sldId id="330" r:id="rId29"/>
    <p:sldId id="273" r:id="rId30"/>
    <p:sldId id="331" r:id="rId31"/>
    <p:sldId id="274" r:id="rId32"/>
    <p:sldId id="275" r:id="rId33"/>
    <p:sldId id="276" r:id="rId34"/>
    <p:sldId id="360" r:id="rId35"/>
    <p:sldId id="361" r:id="rId36"/>
    <p:sldId id="277" r:id="rId37"/>
    <p:sldId id="278" r:id="rId38"/>
    <p:sldId id="280" r:id="rId39"/>
    <p:sldId id="281" r:id="rId40"/>
    <p:sldId id="282" r:id="rId41"/>
    <p:sldId id="283" r:id="rId42"/>
    <p:sldId id="334" r:id="rId43"/>
    <p:sldId id="362" r:id="rId44"/>
    <p:sldId id="335" r:id="rId45"/>
    <p:sldId id="337" r:id="rId46"/>
    <p:sldId id="338" r:id="rId47"/>
    <p:sldId id="336" r:id="rId48"/>
    <p:sldId id="332" r:id="rId49"/>
    <p:sldId id="363" r:id="rId50"/>
    <p:sldId id="364" r:id="rId51"/>
    <p:sldId id="365" r:id="rId52"/>
    <p:sldId id="366" r:id="rId53"/>
    <p:sldId id="367" r:id="rId54"/>
    <p:sldId id="343" r:id="rId55"/>
    <p:sldId id="344" r:id="rId56"/>
    <p:sldId id="345" r:id="rId57"/>
    <p:sldId id="346" r:id="rId58"/>
    <p:sldId id="347" r:id="rId59"/>
    <p:sldId id="349" r:id="rId60"/>
    <p:sldId id="350" r:id="rId61"/>
    <p:sldId id="351" r:id="rId62"/>
    <p:sldId id="352" r:id="rId63"/>
    <p:sldId id="353" r:id="rId64"/>
    <p:sldId id="292" r:id="rId65"/>
    <p:sldId id="354" r:id="rId66"/>
    <p:sldId id="368" r:id="rId67"/>
    <p:sldId id="295" r:id="rId68"/>
    <p:sldId id="341" r:id="rId69"/>
    <p:sldId id="369" r:id="rId70"/>
    <p:sldId id="340" r:id="rId71"/>
    <p:sldId id="370" r:id="rId72"/>
    <p:sldId id="373" r:id="rId73"/>
    <p:sldId id="374" r:id="rId74"/>
    <p:sldId id="376" r:id="rId75"/>
    <p:sldId id="378" r:id="rId76"/>
    <p:sldId id="379" r:id="rId77"/>
    <p:sldId id="380" r:id="rId78"/>
    <p:sldId id="381" r:id="rId79"/>
    <p:sldId id="382" r:id="rId80"/>
    <p:sldId id="383" r:id="rId81"/>
    <p:sldId id="384" r:id="rId82"/>
    <p:sldId id="303" r:id="rId83"/>
    <p:sldId id="385" r:id="rId84"/>
    <p:sldId id="386" r:id="rId85"/>
    <p:sldId id="387" r:id="rId86"/>
    <p:sldId id="388" r:id="rId87"/>
    <p:sldId id="307" r:id="rId88"/>
    <p:sldId id="308" r:id="rId89"/>
    <p:sldId id="389" r:id="rId90"/>
    <p:sldId id="390" r:id="rId91"/>
    <p:sldId id="393" r:id="rId92"/>
    <p:sldId id="395" r:id="rId93"/>
    <p:sldId id="396" r:id="rId94"/>
    <p:sldId id="391" r:id="rId95"/>
    <p:sldId id="397" r:id="rId96"/>
    <p:sldId id="392" r:id="rId97"/>
    <p:sldId id="398" r:id="rId98"/>
    <p:sldId id="309" r:id="rId99"/>
    <p:sldId id="310" r:id="rId100"/>
    <p:sldId id="311" r:id="rId101"/>
    <p:sldId id="399" r:id="rId102"/>
    <p:sldId id="312" r:id="rId103"/>
    <p:sldId id="313" r:id="rId104"/>
    <p:sldId id="315" r:id="rId10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71" autoAdjust="0"/>
  </p:normalViewPr>
  <p:slideViewPr>
    <p:cSldViewPr>
      <p:cViewPr varScale="1">
        <p:scale>
          <a:sx n="112" d="100"/>
          <a:sy n="112" d="100"/>
        </p:scale>
        <p:origin x="372" y="102"/>
      </p:cViewPr>
      <p:guideLst>
        <p:guide orient="horz" pos="1620"/>
        <p:guide pos="2880"/>
      </p:guideLst>
    </p:cSldViewPr>
  </p:slideViewPr>
  <p:outlineViewPr>
    <p:cViewPr>
      <p:scale>
        <a:sx n="33" d="100"/>
        <a:sy n="33" d="100"/>
      </p:scale>
      <p:origin x="0" y="151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IWALA, Devang" userId="7ac89b7e-b4af-4f6c-b21a-f7948d80f06e" providerId="ADAL" clId="{4CCDD0EC-A499-4747-908D-2B359A6AE124}"/>
    <pc:docChg chg="modSld">
      <pc:chgData name="JARIWALA, Devang" userId="7ac89b7e-b4af-4f6c-b21a-f7948d80f06e" providerId="ADAL" clId="{4CCDD0EC-A499-4747-908D-2B359A6AE124}" dt="2019-10-31T12:59:11.870" v="24" actId="20577"/>
      <pc:docMkLst>
        <pc:docMk/>
      </pc:docMkLst>
      <pc:sldChg chg="modSp">
        <pc:chgData name="JARIWALA, Devang" userId="7ac89b7e-b4af-4f6c-b21a-f7948d80f06e" providerId="ADAL" clId="{4CCDD0EC-A499-4747-908D-2B359A6AE124}" dt="2019-10-31T12:59:11.870" v="24" actId="20577"/>
        <pc:sldMkLst>
          <pc:docMk/>
          <pc:sldMk cId="210609841" sldId="318"/>
        </pc:sldMkLst>
        <pc:spChg chg="mod">
          <ac:chgData name="JARIWALA, Devang" userId="7ac89b7e-b4af-4f6c-b21a-f7948d80f06e" providerId="ADAL" clId="{4CCDD0EC-A499-4747-908D-2B359A6AE124}" dt="2019-10-31T12:59:11.870" v="24" actId="20577"/>
          <ac:spMkLst>
            <pc:docMk/>
            <pc:sldMk cId="210609841" sldId="318"/>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36D9FC-9EFE-4CD1-817C-6583DA0CE3E9}"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428875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6D9FC-9EFE-4CD1-817C-6583DA0CE3E9}"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1475952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6D9FC-9EFE-4CD1-817C-6583DA0CE3E9}"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5200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6D9FC-9EFE-4CD1-817C-6583DA0CE3E9}"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327595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36D9FC-9EFE-4CD1-817C-6583DA0CE3E9}"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223613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36D9FC-9EFE-4CD1-817C-6583DA0CE3E9}"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47861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36D9FC-9EFE-4CD1-817C-6583DA0CE3E9}" type="datetimeFigureOut">
              <a:rPr lang="en-US" smtClean="0"/>
              <a:t>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2105071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36D9FC-9EFE-4CD1-817C-6583DA0CE3E9}" type="datetimeFigureOut">
              <a:rPr lang="en-US" smtClean="0"/>
              <a:t>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2187893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6D9FC-9EFE-4CD1-817C-6583DA0CE3E9}" type="datetimeFigureOut">
              <a:rPr lang="en-US" smtClean="0"/>
              <a:t>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327548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36D9FC-9EFE-4CD1-817C-6583DA0CE3E9}"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163285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36D9FC-9EFE-4CD1-817C-6583DA0CE3E9}"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5695E-E2B8-451A-A636-38FB3B6E05A3}" type="slidenum">
              <a:rPr lang="en-US" smtClean="0"/>
              <a:t>‹#›</a:t>
            </a:fld>
            <a:endParaRPr lang="en-US"/>
          </a:p>
        </p:txBody>
      </p:sp>
    </p:spTree>
    <p:extLst>
      <p:ext uri="{BB962C8B-B14F-4D97-AF65-F5344CB8AC3E}">
        <p14:creationId xmlns:p14="http://schemas.microsoft.com/office/powerpoint/2010/main" val="19662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536D9FC-9EFE-4CD1-817C-6583DA0CE3E9}" type="datetimeFigureOut">
              <a:rPr lang="en-US" smtClean="0"/>
              <a:t>2/18/2021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CD5695E-E2B8-451A-A636-38FB3B6E05A3}" type="slidenum">
              <a:rPr lang="en-US" smtClean="0"/>
              <a:t>‹#›</a:t>
            </a:fld>
            <a:endParaRPr lang="en-US"/>
          </a:p>
        </p:txBody>
      </p:sp>
    </p:spTree>
    <p:extLst>
      <p:ext uri="{BB962C8B-B14F-4D97-AF65-F5344CB8AC3E}">
        <p14:creationId xmlns:p14="http://schemas.microsoft.com/office/powerpoint/2010/main" val="2135003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ihip.indigoind.com/idsp/#!/login" TargetMode="External"/><Relationship Id="rId2" Type="http://schemas.openxmlformats.org/officeDocument/2006/relationships/hyperlink" Target="https://ihip.nhp.gov.in/idsp/#!/login"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 form entry and other functions of P form user account</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90566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63"/>
            <a:ext cx="9144000" cy="513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3608" y="1203598"/>
            <a:ext cx="7992888" cy="369332"/>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This is how the web page looks after clicking on “Forms </a:t>
            </a:r>
            <a:r>
              <a:rPr lang="en-US" dirty="0">
                <a:solidFill>
                  <a:srgbClr val="002060"/>
                </a:solidFill>
                <a:sym typeface="Wingdings" panose="05000000000000000000" pitchFamily="2" charset="2"/>
              </a:rPr>
              <a:t></a:t>
            </a:r>
            <a:r>
              <a:rPr lang="en-US" dirty="0">
                <a:solidFill>
                  <a:srgbClr val="002060"/>
                </a:solidFill>
              </a:rPr>
              <a:t> Presumptive Cases form”</a:t>
            </a:r>
          </a:p>
        </p:txBody>
      </p:sp>
    </p:spTree>
    <p:extLst>
      <p:ext uri="{BB962C8B-B14F-4D97-AF65-F5344CB8AC3E}">
        <p14:creationId xmlns:p14="http://schemas.microsoft.com/office/powerpoint/2010/main" val="47645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435796" y="843558"/>
            <a:ext cx="2064196" cy="1944216"/>
          </a:xfrm>
          <a:prstGeom prst="wedgeEllipseCallout">
            <a:avLst>
              <a:gd name="adj1" fmla="val -64995"/>
              <a:gd name="adj2" fmla="val 1095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can select “Health Condition” </a:t>
            </a:r>
          </a:p>
          <a:p>
            <a:pPr algn="ctr"/>
            <a:r>
              <a:rPr lang="en-US" sz="1400" dirty="0">
                <a:solidFill>
                  <a:schemeClr val="tx1"/>
                </a:solidFill>
              </a:rPr>
              <a:t>and / or “Pathogen” for getting the location of the cases on Map</a:t>
            </a:r>
            <a:endParaRPr lang="en-US" sz="1400" b="1" dirty="0">
              <a:solidFill>
                <a:srgbClr val="FF0000"/>
              </a:solidFill>
            </a:endParaRPr>
          </a:p>
        </p:txBody>
      </p:sp>
      <p:sp>
        <p:nvSpPr>
          <p:cNvPr id="5" name="Rectangle 4"/>
          <p:cNvSpPr/>
          <p:nvPr/>
        </p:nvSpPr>
        <p:spPr>
          <a:xfrm>
            <a:off x="683568" y="1614724"/>
            <a:ext cx="1440160" cy="7410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1691680" y="4659982"/>
            <a:ext cx="1872208" cy="504056"/>
          </a:xfrm>
          <a:prstGeom prst="wedgeEllipseCallout">
            <a:avLst>
              <a:gd name="adj1" fmla="val -77012"/>
              <a:gd name="adj2" fmla="val -4837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Then Click on “Search”</a:t>
            </a:r>
            <a:endParaRPr lang="en-US" sz="1400" b="1" dirty="0">
              <a:solidFill>
                <a:srgbClr val="FF0000"/>
              </a:solidFill>
            </a:endParaRP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580134"/>
            <a:ext cx="393765" cy="393765"/>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6516216" y="2931790"/>
            <a:ext cx="2064196" cy="1584176"/>
          </a:xfrm>
          <a:prstGeom prst="wedgeEllipseCallout">
            <a:avLst>
              <a:gd name="adj1" fmla="val -182576"/>
              <a:gd name="adj2" fmla="val 2858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Each marker indicate a case (or group of cases) for the selected Health Condition on map</a:t>
            </a:r>
            <a:endParaRPr lang="en-US" sz="1400" b="1" dirty="0">
              <a:solidFill>
                <a:srgbClr val="FF0000"/>
              </a:solidFill>
            </a:endParaRPr>
          </a:p>
        </p:txBody>
      </p:sp>
    </p:spTree>
    <p:extLst>
      <p:ext uri="{BB962C8B-B14F-4D97-AF65-F5344CB8AC3E}">
        <p14:creationId xmlns:p14="http://schemas.microsoft.com/office/powerpoint/2010/main" val="209922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01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475656" y="1131590"/>
            <a:ext cx="7488832" cy="774154"/>
          </a:xfrm>
          <a:prstGeom prst="wedgeEllipseCallout">
            <a:avLst>
              <a:gd name="adj1" fmla="val -9427"/>
              <a:gd name="adj2" fmla="val 32944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“Show </a:t>
            </a:r>
            <a:r>
              <a:rPr lang="en-US" sz="1400" dirty="0" err="1">
                <a:solidFill>
                  <a:schemeClr val="tx1"/>
                </a:solidFill>
              </a:rPr>
              <a:t>Heatmap</a:t>
            </a:r>
            <a:r>
              <a:rPr lang="en-US" sz="1400" dirty="0">
                <a:solidFill>
                  <a:schemeClr val="tx1"/>
                </a:solidFill>
              </a:rPr>
              <a:t>” and then clicking on “Search” for the same example, one can see the Malaria cases as </a:t>
            </a:r>
            <a:r>
              <a:rPr lang="en-US" sz="1400" dirty="0" err="1">
                <a:solidFill>
                  <a:schemeClr val="tx1"/>
                </a:solidFill>
              </a:rPr>
              <a:t>heatmap</a:t>
            </a:r>
            <a:r>
              <a:rPr lang="en-US" sz="1400" dirty="0">
                <a:solidFill>
                  <a:schemeClr val="tx1"/>
                </a:solidFill>
              </a:rPr>
              <a:t>; </a:t>
            </a:r>
            <a:r>
              <a:rPr lang="en-US" sz="1400" dirty="0" err="1">
                <a:solidFill>
                  <a:schemeClr val="tx1"/>
                </a:solidFill>
              </a:rPr>
              <a:t>heatmap</a:t>
            </a:r>
            <a:r>
              <a:rPr lang="en-US" sz="1400" dirty="0">
                <a:solidFill>
                  <a:schemeClr val="tx1"/>
                </a:solidFill>
              </a:rPr>
              <a:t> basically tells about the concentration of cases in a particular area</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631" y="4121919"/>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91680" y="3787883"/>
            <a:ext cx="1152128" cy="198022"/>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22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971600" y="1563638"/>
            <a:ext cx="1872208" cy="504056"/>
          </a:xfrm>
          <a:prstGeom prst="wedgeEllipseCallout">
            <a:avLst>
              <a:gd name="adj1" fmla="val -69796"/>
              <a:gd name="adj2" fmla="val -85478"/>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this </a:t>
            </a:r>
            <a:r>
              <a:rPr lang="en-US" sz="1400" b="1" dirty="0">
                <a:solidFill>
                  <a:srgbClr val="FF0000"/>
                </a:solidFill>
              </a:rPr>
              <a:t>Search Tool</a:t>
            </a:r>
          </a:p>
        </p:txBody>
      </p:sp>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35" y="1347614"/>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5220072" y="1013116"/>
            <a:ext cx="3012318" cy="1342609"/>
          </a:xfrm>
          <a:prstGeom prst="wedgeEllipseCallout">
            <a:avLst>
              <a:gd name="adj1" fmla="val -152957"/>
              <a:gd name="adj2" fmla="val -143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can get the location of the health facilities on Map; you can select specific type of Health Facility</a:t>
            </a:r>
            <a:endParaRPr lang="en-US" sz="1400" b="1" dirty="0">
              <a:solidFill>
                <a:srgbClr val="FF0000"/>
              </a:solidFill>
            </a:endParaRPr>
          </a:p>
        </p:txBody>
      </p:sp>
      <p:sp>
        <p:nvSpPr>
          <p:cNvPr id="5" name="Rectangle 4"/>
          <p:cNvSpPr/>
          <p:nvPr/>
        </p:nvSpPr>
        <p:spPr>
          <a:xfrm>
            <a:off x="683568" y="1614724"/>
            <a:ext cx="1440160" cy="7410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1547664" y="4299942"/>
            <a:ext cx="1872208" cy="504056"/>
          </a:xfrm>
          <a:prstGeom prst="wedgeEllipseCallout">
            <a:avLst>
              <a:gd name="adj1" fmla="val -70352"/>
              <a:gd name="adj2" fmla="val -9784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Then Click on “Search”</a:t>
            </a:r>
            <a:endParaRPr lang="en-US" sz="1400" b="1" dirty="0">
              <a:solidFill>
                <a:srgbClr val="FF0000"/>
              </a:solidFill>
            </a:endParaRP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011910"/>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6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56632" y="2110085"/>
            <a:ext cx="363073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Thank You</a:t>
            </a:r>
          </a:p>
        </p:txBody>
      </p:sp>
    </p:spTree>
    <p:extLst>
      <p:ext uri="{BB962C8B-B14F-4D97-AF65-F5344CB8AC3E}">
        <p14:creationId xmlns:p14="http://schemas.microsoft.com/office/powerpoint/2010/main" val="1627238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16" y="-668610"/>
            <a:ext cx="8944272" cy="5812110"/>
          </a:xfrm>
          <a:prstGeom prst="rect">
            <a:avLst/>
          </a:prstGeom>
          <a:solidFill>
            <a:schemeClr val="bg1"/>
          </a:solidFill>
          <a:ln>
            <a:noFill/>
          </a:ln>
          <a:extLst/>
        </p:spPr>
      </p:pic>
      <p:sp>
        <p:nvSpPr>
          <p:cNvPr id="6" name="Oval Callout 5"/>
          <p:cNvSpPr/>
          <p:nvPr/>
        </p:nvSpPr>
        <p:spPr>
          <a:xfrm>
            <a:off x="2771800" y="1347614"/>
            <a:ext cx="5616624" cy="792088"/>
          </a:xfrm>
          <a:prstGeom prst="wedgeEllipseCallout">
            <a:avLst>
              <a:gd name="adj1" fmla="val -76376"/>
              <a:gd name="adj2" fmla="val 10886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When you take the cursor on “Add Patient Record” it will show the message as shown above it</a:t>
            </a:r>
          </a:p>
        </p:txBody>
      </p:sp>
      <p:sp>
        <p:nvSpPr>
          <p:cNvPr id="7" name="Oval Callout 6"/>
          <p:cNvSpPr/>
          <p:nvPr/>
        </p:nvSpPr>
        <p:spPr>
          <a:xfrm>
            <a:off x="2924200" y="2571750"/>
            <a:ext cx="5616624" cy="792088"/>
          </a:xfrm>
          <a:prstGeom prst="wedgeEllipseCallout">
            <a:avLst>
              <a:gd name="adj1" fmla="val 17790"/>
              <a:gd name="adj2" fmla="val 7082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Before filling the details of a case in P form, we will see the function of “Search Patient” by clicking on it</a:t>
            </a:r>
          </a:p>
        </p:txBody>
      </p:sp>
      <p:pic>
        <p:nvPicPr>
          <p:cNvPr id="3076" name="Picture 4" descr="D:\IHIP Coordinator\Study Material IHIP\Gujarat State Training IHIP 3-4 Apr 2019\giphy (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674931"/>
            <a:ext cx="387772" cy="3877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HIP Coordinator\Study Material IHIP\Gujarat State Training IHIP 3-4 Apr 2019\b0b6dd8e-clickgif_01v01v01v01v0000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507854"/>
            <a:ext cx="686073" cy="68607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0" y="2067694"/>
            <a:ext cx="2339752"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61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25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112609" y="2982094"/>
            <a:ext cx="5616624" cy="1965920"/>
          </a:xfrm>
          <a:prstGeom prst="wedgeEllipseCallout">
            <a:avLst>
              <a:gd name="adj1" fmla="val -5447"/>
              <a:gd name="adj2" fmla="val -10481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If the details of the patient has already filled in the system once, then one can search for that ‘patients details’ by “Search Patient” in 4 ways: “First Name”, “Identification type and Number”, “Mobile Number” and “Landline Number”</a:t>
            </a:r>
          </a:p>
        </p:txBody>
      </p:sp>
      <p:sp>
        <p:nvSpPr>
          <p:cNvPr id="5" name="Rectangle 4"/>
          <p:cNvSpPr/>
          <p:nvPr/>
        </p:nvSpPr>
        <p:spPr>
          <a:xfrm>
            <a:off x="4572000" y="699542"/>
            <a:ext cx="1080120" cy="36004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59631" y="1076608"/>
            <a:ext cx="3661289" cy="48702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34091" y="1635646"/>
            <a:ext cx="3661289" cy="41502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70751" y="2090772"/>
            <a:ext cx="3157233" cy="408241"/>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5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123728" y="3795886"/>
            <a:ext cx="5616624" cy="792088"/>
          </a:xfrm>
          <a:prstGeom prst="wedgeEllipseCallout">
            <a:avLst>
              <a:gd name="adj1" fmla="val -17730"/>
              <a:gd name="adj2" fmla="val -29255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Lets take an example: Put the mobile number of the patient whose details have been filled in previously and click on “Search”</a:t>
            </a:r>
          </a:p>
        </p:txBody>
      </p:sp>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530" y="2499742"/>
            <a:ext cx="686073" cy="68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2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4644008" y="1490561"/>
            <a:ext cx="3345726" cy="936104"/>
          </a:xfrm>
          <a:prstGeom prst="wedgeEllipseCallout">
            <a:avLst>
              <a:gd name="adj1" fmla="val -57123"/>
              <a:gd name="adj2" fmla="val 8484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You will receive the basic details of that patient if it was there in the system already</a:t>
            </a:r>
          </a:p>
        </p:txBody>
      </p:sp>
      <p:sp>
        <p:nvSpPr>
          <p:cNvPr id="5" name="Oval Callout 4"/>
          <p:cNvSpPr/>
          <p:nvPr/>
        </p:nvSpPr>
        <p:spPr>
          <a:xfrm>
            <a:off x="3203848" y="3651870"/>
            <a:ext cx="2088232" cy="576064"/>
          </a:xfrm>
          <a:prstGeom prst="wedgeEllipseCallout">
            <a:avLst>
              <a:gd name="adj1" fmla="val -119458"/>
              <a:gd name="adj2" fmla="val -10760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Then click “Select” button</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5709" y="3239875"/>
            <a:ext cx="542057" cy="54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6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28" y="0"/>
            <a:ext cx="914992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4644008" y="1275606"/>
            <a:ext cx="3345726" cy="1151059"/>
          </a:xfrm>
          <a:prstGeom prst="wedgeEllipseCallout">
            <a:avLst>
              <a:gd name="adj1" fmla="val -45011"/>
              <a:gd name="adj2" fmla="val 6498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Then you will be directed back to P form with all the basic details of that patient filled in automatically</a:t>
            </a:r>
          </a:p>
        </p:txBody>
      </p:sp>
      <p:sp>
        <p:nvSpPr>
          <p:cNvPr id="5" name="Rectangle 4"/>
          <p:cNvSpPr/>
          <p:nvPr/>
        </p:nvSpPr>
        <p:spPr>
          <a:xfrm>
            <a:off x="323528" y="2715766"/>
            <a:ext cx="8352928" cy="237626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66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27"/>
            <a:ext cx="9144000" cy="514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55776" y="267494"/>
            <a:ext cx="6264696" cy="369332"/>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Now let’s take a fresh example of the P form for data entry</a:t>
            </a:r>
          </a:p>
        </p:txBody>
      </p:sp>
      <p:sp>
        <p:nvSpPr>
          <p:cNvPr id="6" name="Oval Callout 5"/>
          <p:cNvSpPr/>
          <p:nvPr/>
        </p:nvSpPr>
        <p:spPr>
          <a:xfrm>
            <a:off x="4427984" y="2283718"/>
            <a:ext cx="3345726" cy="1249967"/>
          </a:xfrm>
          <a:prstGeom prst="wedgeEllipseCallout">
            <a:avLst>
              <a:gd name="adj1" fmla="val -45011"/>
              <a:gd name="adj2" fmla="val 6498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As you can see that the detail of one patient is already saved through P form page and it’s showing under the “Line Listing”</a:t>
            </a:r>
          </a:p>
        </p:txBody>
      </p:sp>
    </p:spTree>
    <p:extLst>
      <p:ext uri="{BB962C8B-B14F-4D97-AF65-F5344CB8AC3E}">
        <p14:creationId xmlns:p14="http://schemas.microsoft.com/office/powerpoint/2010/main" val="228427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59632" y="1779662"/>
            <a:ext cx="136815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36096" y="1789406"/>
            <a:ext cx="187220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7544" y="2141062"/>
            <a:ext cx="684076" cy="358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87824" y="2211063"/>
            <a:ext cx="2448272" cy="360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31640" y="2612667"/>
            <a:ext cx="5544616" cy="3399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Callout 9"/>
          <p:cNvSpPr/>
          <p:nvPr/>
        </p:nvSpPr>
        <p:spPr>
          <a:xfrm>
            <a:off x="7531554" y="979142"/>
            <a:ext cx="1600451" cy="2938395"/>
          </a:xfrm>
          <a:prstGeom prst="wedgeEllipseCallout">
            <a:avLst>
              <a:gd name="adj1" fmla="val -61883"/>
              <a:gd name="adj2" fmla="val 4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Fill in the basic details of the Presumptive case especially </a:t>
            </a:r>
            <a:r>
              <a:rPr lang="en-US" sz="1400" dirty="0">
                <a:solidFill>
                  <a:srgbClr val="FF0000"/>
                </a:solidFill>
              </a:rPr>
              <a:t>the mandatory fields (marked with *)</a:t>
            </a:r>
          </a:p>
        </p:txBody>
      </p:sp>
      <p:sp>
        <p:nvSpPr>
          <p:cNvPr id="11" name="Rectangle 10"/>
          <p:cNvSpPr/>
          <p:nvPr/>
        </p:nvSpPr>
        <p:spPr>
          <a:xfrm>
            <a:off x="365092" y="1172802"/>
            <a:ext cx="6984776" cy="25510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02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50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67544" y="4207234"/>
            <a:ext cx="4680520" cy="3399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Callout 11"/>
          <p:cNvSpPr/>
          <p:nvPr/>
        </p:nvSpPr>
        <p:spPr>
          <a:xfrm>
            <a:off x="5292080" y="3755051"/>
            <a:ext cx="3345726" cy="1151059"/>
          </a:xfrm>
          <a:prstGeom prst="wedgeEllipseCallout">
            <a:avLst>
              <a:gd name="adj1" fmla="val -54018"/>
              <a:gd name="adj2" fmla="val -362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Then select the “Provisional Diagnosis”, “Date of Onset” and whether patient belongs to “OPD or IPD”</a:t>
            </a:r>
          </a:p>
        </p:txBody>
      </p:sp>
    </p:spTree>
    <p:extLst>
      <p:ext uri="{BB962C8B-B14F-4D97-AF65-F5344CB8AC3E}">
        <p14:creationId xmlns:p14="http://schemas.microsoft.com/office/powerpoint/2010/main" val="383747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0268"/>
            <a:ext cx="9144000" cy="5035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923928" y="1275606"/>
            <a:ext cx="3456384" cy="1223067"/>
          </a:xfrm>
          <a:prstGeom prst="wedgeEllipseCallout">
            <a:avLst>
              <a:gd name="adj1" fmla="val -88492"/>
              <a:gd name="adj2" fmla="val 811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This is the list of some Diseases given under the dropdown menu of “Provisional Diagnosis” [slide 1]</a:t>
            </a:r>
          </a:p>
        </p:txBody>
      </p:sp>
    </p:spTree>
    <p:extLst>
      <p:ext uri="{BB962C8B-B14F-4D97-AF65-F5344CB8AC3E}">
        <p14:creationId xmlns:p14="http://schemas.microsoft.com/office/powerpoint/2010/main" val="23375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a:t>How to Fill in case details of Presumptive Cases using P form (Add Patient Record)</a:t>
            </a:r>
          </a:p>
          <a:p>
            <a:pPr marL="514350" indent="-514350">
              <a:buFont typeface="+mj-lt"/>
              <a:buAutoNum type="arabicPeriod"/>
            </a:pPr>
            <a:r>
              <a:rPr lang="en-US" dirty="0"/>
              <a:t>How to add details of Deaths using P form (Add Death Record)</a:t>
            </a:r>
          </a:p>
          <a:p>
            <a:pPr marL="514350" indent="-514350">
              <a:buFont typeface="+mj-lt"/>
              <a:buAutoNum type="arabicPeriod"/>
            </a:pPr>
            <a:r>
              <a:rPr lang="en-US" dirty="0"/>
              <a:t>How to record Aggregate data using P form</a:t>
            </a:r>
          </a:p>
          <a:p>
            <a:pPr marL="514350" indent="-514350">
              <a:buFont typeface="+mj-lt"/>
              <a:buAutoNum type="arabicPeriod"/>
            </a:pPr>
            <a:r>
              <a:rPr lang="en-US" dirty="0"/>
              <a:t>How to fill in Event Alert form </a:t>
            </a:r>
          </a:p>
          <a:p>
            <a:pPr marL="514350" indent="-514350">
              <a:buFont typeface="+mj-lt"/>
              <a:buAutoNum type="arabicPeriod"/>
            </a:pPr>
            <a:r>
              <a:rPr lang="en-US" dirty="0"/>
              <a:t>Reports &amp; View Map</a:t>
            </a:r>
          </a:p>
          <a:p>
            <a:pPr marL="0" indent="0">
              <a:buNone/>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03328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923928" y="915566"/>
            <a:ext cx="3456384" cy="1583107"/>
          </a:xfrm>
          <a:prstGeom prst="wedgeEllipseCallout">
            <a:avLst>
              <a:gd name="adj1" fmla="val -88492"/>
              <a:gd name="adj2" fmla="val 811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This is the list of Some Diseases and some syndromes given under the dropdown menu of “Provisional Diagnosis” [slide 2]</a:t>
            </a:r>
          </a:p>
        </p:txBody>
      </p:sp>
    </p:spTree>
    <p:extLst>
      <p:ext uri="{BB962C8B-B14F-4D97-AF65-F5344CB8AC3E}">
        <p14:creationId xmlns:p14="http://schemas.microsoft.com/office/powerpoint/2010/main" val="31040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812"/>
            <a:ext cx="9144000" cy="515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923928" y="915566"/>
            <a:ext cx="3456384" cy="1728192"/>
          </a:xfrm>
          <a:prstGeom prst="wedgeEllipseCallout">
            <a:avLst>
              <a:gd name="adj1" fmla="val -88492"/>
              <a:gd name="adj2" fmla="val 811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This is the list some syndromes given under the dropdown menu of “Provisional Diagnosis” [slide 3]</a:t>
            </a:r>
          </a:p>
        </p:txBody>
      </p:sp>
    </p:spTree>
    <p:extLst>
      <p:ext uri="{BB962C8B-B14F-4D97-AF65-F5344CB8AC3E}">
        <p14:creationId xmlns:p14="http://schemas.microsoft.com/office/powerpoint/2010/main" val="226084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95536" y="4566837"/>
            <a:ext cx="4680520" cy="5251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Callout 11"/>
          <p:cNvSpPr/>
          <p:nvPr/>
        </p:nvSpPr>
        <p:spPr>
          <a:xfrm>
            <a:off x="5292080" y="3755051"/>
            <a:ext cx="3345726" cy="1151059"/>
          </a:xfrm>
          <a:prstGeom prst="wedgeEllipseCallout">
            <a:avLst>
              <a:gd name="adj1" fmla="val -56503"/>
              <a:gd name="adj2" fmla="val 3068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Patient Health ID and Patient Transaction ID will be </a:t>
            </a:r>
          </a:p>
          <a:p>
            <a:r>
              <a:rPr lang="en-US" sz="1400" dirty="0">
                <a:solidFill>
                  <a:srgbClr val="002060"/>
                </a:solidFill>
              </a:rPr>
              <a:t>auto generated</a:t>
            </a:r>
          </a:p>
        </p:txBody>
      </p:sp>
    </p:spTree>
    <p:extLst>
      <p:ext uri="{BB962C8B-B14F-4D97-AF65-F5344CB8AC3E}">
        <p14:creationId xmlns:p14="http://schemas.microsoft.com/office/powerpoint/2010/main" val="272820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52" y="21535"/>
            <a:ext cx="9157253" cy="512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3528" y="3363838"/>
            <a:ext cx="8386286"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a:off x="5508104" y="411510"/>
            <a:ext cx="3345726" cy="1511099"/>
          </a:xfrm>
          <a:prstGeom prst="wedgeEllipseCallout">
            <a:avLst>
              <a:gd name="adj1" fmla="val -7122"/>
              <a:gd name="adj2" fmla="val 6277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When you are collecting any sample for diagnosis of any of the IDSP diseases then you need to ‘check’ on this check box</a:t>
            </a:r>
          </a:p>
        </p:txBody>
      </p:sp>
      <p:sp>
        <p:nvSpPr>
          <p:cNvPr id="6" name="Oval Callout 5"/>
          <p:cNvSpPr/>
          <p:nvPr/>
        </p:nvSpPr>
        <p:spPr>
          <a:xfrm>
            <a:off x="4860032" y="2362573"/>
            <a:ext cx="4176464" cy="857249"/>
          </a:xfrm>
          <a:prstGeom prst="wedgeEllipseCallout">
            <a:avLst>
              <a:gd name="adj1" fmla="val -7433"/>
              <a:gd name="adj2" fmla="val 7835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If you ‘check’ on above check box then following box will be generated for filling in Laboratory Details</a:t>
            </a:r>
          </a:p>
        </p:txBody>
      </p:sp>
    </p:spTree>
    <p:extLst>
      <p:ext uri="{BB962C8B-B14F-4D97-AF65-F5344CB8AC3E}">
        <p14:creationId xmlns:p14="http://schemas.microsoft.com/office/powerpoint/2010/main" val="20375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52" y="21535"/>
            <a:ext cx="9157253" cy="512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3528" y="3363838"/>
            <a:ext cx="5688632" cy="684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a:off x="5652120" y="2427734"/>
            <a:ext cx="3345726" cy="863027"/>
          </a:xfrm>
          <a:prstGeom prst="wedgeEllipseCallout">
            <a:avLst>
              <a:gd name="adj1" fmla="val -38490"/>
              <a:gd name="adj2" fmla="val 6534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Please fill in the details in relation to sample to be collected for the Lab test</a:t>
            </a:r>
          </a:p>
        </p:txBody>
      </p:sp>
    </p:spTree>
    <p:extLst>
      <p:ext uri="{BB962C8B-B14F-4D97-AF65-F5344CB8AC3E}">
        <p14:creationId xmlns:p14="http://schemas.microsoft.com/office/powerpoint/2010/main" val="296104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52" y="21535"/>
            <a:ext cx="9157253" cy="512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11760" y="3975906"/>
            <a:ext cx="1224136" cy="396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4355976" y="3942629"/>
            <a:ext cx="3600400" cy="1151059"/>
          </a:xfrm>
          <a:prstGeom prst="wedgeEllipseCallout">
            <a:avLst>
              <a:gd name="adj1" fmla="val -69725"/>
              <a:gd name="adj2" fmla="val -1661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As soon as you select the “Test Required”, Specimen ID will be auto generated</a:t>
            </a:r>
          </a:p>
        </p:txBody>
      </p:sp>
    </p:spTree>
    <p:extLst>
      <p:ext uri="{BB962C8B-B14F-4D97-AF65-F5344CB8AC3E}">
        <p14:creationId xmlns:p14="http://schemas.microsoft.com/office/powerpoint/2010/main" val="64956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52" y="21535"/>
            <a:ext cx="9157253" cy="512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5536" y="3982484"/>
            <a:ext cx="1872208" cy="6054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2987824" y="2355726"/>
            <a:ext cx="3888432" cy="1151059"/>
          </a:xfrm>
          <a:prstGeom prst="wedgeEllipseCallout">
            <a:avLst>
              <a:gd name="adj1" fmla="val -70302"/>
              <a:gd name="adj2" fmla="val 9081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Select the type of Laboratory depending upon whether Lab test is being done in the same health facility’s lab or External Lab</a:t>
            </a:r>
          </a:p>
        </p:txBody>
      </p:sp>
    </p:spTree>
    <p:extLst>
      <p:ext uri="{BB962C8B-B14F-4D97-AF65-F5344CB8AC3E}">
        <p14:creationId xmlns:p14="http://schemas.microsoft.com/office/powerpoint/2010/main" val="28049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52" y="21535"/>
            <a:ext cx="9157253" cy="512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Callout 6"/>
          <p:cNvSpPr/>
          <p:nvPr/>
        </p:nvSpPr>
        <p:spPr>
          <a:xfrm>
            <a:off x="4788024" y="3795886"/>
            <a:ext cx="3888432" cy="1151059"/>
          </a:xfrm>
          <a:prstGeom prst="wedgeEllipseCallout">
            <a:avLst>
              <a:gd name="adj1" fmla="val -70569"/>
              <a:gd name="adj2" fmla="val -2022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Click on “+” to add more tests for which sample/s has/have been collected</a:t>
            </a:r>
          </a:p>
        </p:txBody>
      </p:sp>
    </p:spTree>
    <p:extLst>
      <p:ext uri="{BB962C8B-B14F-4D97-AF65-F5344CB8AC3E}">
        <p14:creationId xmlns:p14="http://schemas.microsoft.com/office/powerpoint/2010/main" val="183727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52" y="21535"/>
            <a:ext cx="9157253" cy="512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Callout 6"/>
          <p:cNvSpPr/>
          <p:nvPr/>
        </p:nvSpPr>
        <p:spPr>
          <a:xfrm>
            <a:off x="3419872" y="4299942"/>
            <a:ext cx="4320480" cy="876478"/>
          </a:xfrm>
          <a:prstGeom prst="wedgeEllipseCallout">
            <a:avLst>
              <a:gd name="adj1" fmla="val -99809"/>
              <a:gd name="adj2" fmla="val 184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Click on “Save” to save the details of this patient on P form</a:t>
            </a:r>
          </a:p>
        </p:txBody>
      </p:sp>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443" y="4716762"/>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1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959"/>
            <a:ext cx="9144000" cy="513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4283968" y="1419622"/>
            <a:ext cx="4320480" cy="876478"/>
          </a:xfrm>
          <a:prstGeom prst="wedgeEllipseCallout">
            <a:avLst>
              <a:gd name="adj1" fmla="val -107986"/>
              <a:gd name="adj2" fmla="val 17612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As soon as you click on “Save”, the details of the patient will come under “Line Listing”</a:t>
            </a:r>
          </a:p>
        </p:txBody>
      </p:sp>
      <p:sp>
        <p:nvSpPr>
          <p:cNvPr id="5" name="Rectangle 4"/>
          <p:cNvSpPr/>
          <p:nvPr/>
        </p:nvSpPr>
        <p:spPr>
          <a:xfrm>
            <a:off x="359946" y="3376995"/>
            <a:ext cx="8316510" cy="490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4436368" y="3999528"/>
            <a:ext cx="4320480" cy="876478"/>
          </a:xfrm>
          <a:prstGeom prst="wedgeEllipseCallout">
            <a:avLst>
              <a:gd name="adj1" fmla="val -129822"/>
              <a:gd name="adj2" fmla="val -10042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FF0000"/>
                </a:solidFill>
              </a:rPr>
              <a:t>You can still  Edit the details  of the patient using “Edit” button</a:t>
            </a:r>
          </a:p>
        </p:txBody>
      </p:sp>
    </p:spTree>
    <p:extLst>
      <p:ext uri="{BB962C8B-B14F-4D97-AF65-F5344CB8AC3E}">
        <p14:creationId xmlns:p14="http://schemas.microsoft.com/office/powerpoint/2010/main" val="45231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For Factual data entry, type or copy-paste </a:t>
            </a:r>
            <a:r>
              <a:rPr lang="en-US" dirty="0">
                <a:hlinkClick r:id="rId2"/>
              </a:rPr>
              <a:t>https://ihip.nhp.gov.in/idsp/#!/login</a:t>
            </a:r>
            <a:r>
              <a:rPr lang="en-US" dirty="0"/>
              <a:t> in URL in the web browser</a:t>
            </a:r>
          </a:p>
          <a:p>
            <a:r>
              <a:rPr lang="en-US" dirty="0"/>
              <a:t>Here, for demonstration purpose, we will be using Training / Learning Platform which is </a:t>
            </a:r>
            <a:r>
              <a:rPr lang="en-US" dirty="0">
                <a:hlinkClick r:id="rId3"/>
              </a:rPr>
              <a:t>http://ihiptraining.in/idsp/#!/login</a:t>
            </a:r>
            <a:r>
              <a:rPr lang="en-US" dirty="0"/>
              <a:t> </a:t>
            </a:r>
          </a:p>
        </p:txBody>
      </p:sp>
    </p:spTree>
    <p:extLst>
      <p:ext uri="{BB962C8B-B14F-4D97-AF65-F5344CB8AC3E}">
        <p14:creationId xmlns:p14="http://schemas.microsoft.com/office/powerpoint/2010/main" val="210609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959"/>
            <a:ext cx="9144000" cy="513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9946" y="4256400"/>
            <a:ext cx="1619766" cy="8435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p:cNvSpPr/>
          <p:nvPr/>
        </p:nvSpPr>
        <p:spPr>
          <a:xfrm>
            <a:off x="4139952" y="3219822"/>
            <a:ext cx="4896544" cy="1612642"/>
          </a:xfrm>
          <a:prstGeom prst="wedgeEllipseCallout">
            <a:avLst>
              <a:gd name="adj1" fmla="val -98916"/>
              <a:gd name="adj2" fmla="val 2116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The saved Line-Listing of the cases can be seen in Aggregate Numbers in “Syndromes” and “Diseases” table below the “Line Listing” table by simply clicking on them (see by clicking on them one by one – see the next 2 slides)</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675" y="4413885"/>
            <a:ext cx="686073" cy="68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0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66" y="0"/>
            <a:ext cx="9171767"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755576" y="4572370"/>
            <a:ext cx="538063" cy="538063"/>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475656" y="1995686"/>
            <a:ext cx="1944216" cy="2304256"/>
          </a:xfrm>
          <a:prstGeom prst="wedgeEllipseCallout">
            <a:avLst>
              <a:gd name="adj1" fmla="val 74446"/>
              <a:gd name="adj2" fmla="val -601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These data fields are blank as syndrome has not been selected for any case in the current P form</a:t>
            </a:r>
          </a:p>
        </p:txBody>
      </p:sp>
      <p:sp>
        <p:nvSpPr>
          <p:cNvPr id="6" name="Oval Callout 5"/>
          <p:cNvSpPr/>
          <p:nvPr/>
        </p:nvSpPr>
        <p:spPr>
          <a:xfrm>
            <a:off x="1979712" y="4539820"/>
            <a:ext cx="1296144" cy="604050"/>
          </a:xfrm>
          <a:prstGeom prst="wedgeEllipseCallout">
            <a:avLst>
              <a:gd name="adj1" fmla="val -94999"/>
              <a:gd name="adj2" fmla="val 3797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Then click here</a:t>
            </a:r>
          </a:p>
        </p:txBody>
      </p:sp>
    </p:spTree>
    <p:extLst>
      <p:ext uri="{BB962C8B-B14F-4D97-AF65-F5344CB8AC3E}">
        <p14:creationId xmlns:p14="http://schemas.microsoft.com/office/powerpoint/2010/main" val="325569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par>
                                <p:cTn id="12" presetID="2" presetClass="entr" presetSubtype="4" fill="hold" grpId="0" nodeType="withEffect">
                                  <p:stCondLst>
                                    <p:cond delay="15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845"/>
            <a:ext cx="9144000" cy="512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6346" y="411510"/>
            <a:ext cx="4320480" cy="1152128"/>
          </a:xfrm>
          <a:prstGeom prst="wedgeEllipseCallout">
            <a:avLst>
              <a:gd name="adj1" fmla="val 98954"/>
              <a:gd name="adj2" fmla="val 18494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The saved Line-Listing of the cases can be seen in Aggregate Numbers in “Syndromes” and “Diseases” table</a:t>
            </a:r>
          </a:p>
        </p:txBody>
      </p:sp>
      <p:sp>
        <p:nvSpPr>
          <p:cNvPr id="5" name="Oval Callout 4"/>
          <p:cNvSpPr/>
          <p:nvPr/>
        </p:nvSpPr>
        <p:spPr>
          <a:xfrm>
            <a:off x="6084168" y="2067694"/>
            <a:ext cx="3600400" cy="748066"/>
          </a:xfrm>
          <a:prstGeom prst="wedgeEllipseCallout">
            <a:avLst>
              <a:gd name="adj1" fmla="val -31954"/>
              <a:gd name="adj2" fmla="val 10585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One malaria case that was already saved in the current P form</a:t>
            </a:r>
          </a:p>
        </p:txBody>
      </p:sp>
      <p:sp>
        <p:nvSpPr>
          <p:cNvPr id="6" name="Oval Callout 5"/>
          <p:cNvSpPr/>
          <p:nvPr/>
        </p:nvSpPr>
        <p:spPr>
          <a:xfrm>
            <a:off x="5901569" y="3867894"/>
            <a:ext cx="3836502" cy="748066"/>
          </a:xfrm>
          <a:prstGeom prst="wedgeEllipseCallout">
            <a:avLst>
              <a:gd name="adj1" fmla="val -28235"/>
              <a:gd name="adj2" fmla="val -9403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Second case is of Measles that we added as an example of filling in and saving the P form case</a:t>
            </a:r>
          </a:p>
        </p:txBody>
      </p:sp>
    </p:spTree>
    <p:extLst>
      <p:ext uri="{BB962C8B-B14F-4D97-AF65-F5344CB8AC3E}">
        <p14:creationId xmlns:p14="http://schemas.microsoft.com/office/powerpoint/2010/main" val="212894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833"/>
            <a:ext cx="9144000" cy="512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55034" y="2067694"/>
            <a:ext cx="7537446" cy="646331"/>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You can add details of as many Presumptive cases details as required and “save” them before submitting the data</a:t>
            </a:r>
          </a:p>
        </p:txBody>
      </p:sp>
    </p:spTree>
    <p:extLst>
      <p:ext uri="{BB962C8B-B14F-4D97-AF65-F5344CB8AC3E}">
        <p14:creationId xmlns:p14="http://schemas.microsoft.com/office/powerpoint/2010/main" val="257552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63"/>
            <a:ext cx="9144000" cy="513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2699792" y="987574"/>
            <a:ext cx="7128792" cy="2232248"/>
          </a:xfrm>
          <a:prstGeom prst="wedgeEllipseCallout">
            <a:avLst>
              <a:gd name="adj1" fmla="val -76289"/>
              <a:gd name="adj2" fmla="val -3439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Before submitting the data, you may click on “Print” to take a pdf / print of the current P form which contains the data in aggregate in the current P form along with the line list of the cases; the pdfs and/or prints can be kept for Records or Future reference; the same can be used to get the data authenticated by the officer in charge of the facility before submitting the data to the server</a:t>
            </a:r>
          </a:p>
        </p:txBody>
      </p:sp>
    </p:spTree>
    <p:extLst>
      <p:ext uri="{BB962C8B-B14F-4D97-AF65-F5344CB8AC3E}">
        <p14:creationId xmlns:p14="http://schemas.microsoft.com/office/powerpoint/2010/main" val="361073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833"/>
            <a:ext cx="9144000" cy="512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203848" y="3921657"/>
            <a:ext cx="4608512" cy="1152128"/>
          </a:xfrm>
          <a:prstGeom prst="wedgeEllipseCallout">
            <a:avLst>
              <a:gd name="adj1" fmla="val -107987"/>
              <a:gd name="adj2" fmla="val 2368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Once the details saved have been cross checked and seem to be correct, click on “Submit”</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390" y="4769775"/>
            <a:ext cx="343037" cy="34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43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solidFill>
            <a:schemeClr val="bg1"/>
          </a:solidFill>
          <a:ln>
            <a:noFill/>
          </a:ln>
          <a:extLst/>
        </p:spPr>
      </p:pic>
      <p:sp>
        <p:nvSpPr>
          <p:cNvPr id="4" name="Oval Callout 3"/>
          <p:cNvSpPr/>
          <p:nvPr/>
        </p:nvSpPr>
        <p:spPr>
          <a:xfrm>
            <a:off x="4427984" y="1745654"/>
            <a:ext cx="4896544" cy="2770311"/>
          </a:xfrm>
          <a:prstGeom prst="wedgeEllipseCallout">
            <a:avLst>
              <a:gd name="adj1" fmla="val -20410"/>
              <a:gd name="adj2" fmla="val -71254"/>
            </a:avLst>
          </a:prstGeom>
          <a:solidFill>
            <a:schemeClr val="bg1"/>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to “Yes” to Submit the data; remember you may edit the data even after saving but </a:t>
            </a:r>
            <a:r>
              <a:rPr lang="en-US" b="1" dirty="0">
                <a:solidFill>
                  <a:srgbClr val="FF0000"/>
                </a:solidFill>
              </a:rPr>
              <a:t>once you submit the data, you cannot change it</a:t>
            </a:r>
            <a:r>
              <a:rPr lang="en-US" dirty="0">
                <a:solidFill>
                  <a:schemeClr val="tx1"/>
                </a:solidFill>
              </a:rPr>
              <a:t>; if you are not sure then click on “No”, cross verify, edit if needed and then again save and then “Submit”</a:t>
            </a:r>
          </a:p>
        </p:txBody>
      </p:sp>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83268">
            <a:off x="5449397" y="1030292"/>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73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30" y="-20538"/>
            <a:ext cx="9136970" cy="513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2483768" y="1707654"/>
            <a:ext cx="2232248" cy="1044274"/>
          </a:xfrm>
          <a:prstGeom prst="wedgeEllipseCallout">
            <a:avLst>
              <a:gd name="adj1" fmla="val -68645"/>
              <a:gd name="adj2" fmla="val 1598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 received after the data has been Submitted</a:t>
            </a:r>
          </a:p>
        </p:txBody>
      </p:sp>
    </p:spTree>
    <p:extLst>
      <p:ext uri="{BB962C8B-B14F-4D97-AF65-F5344CB8AC3E}">
        <p14:creationId xmlns:p14="http://schemas.microsoft.com/office/powerpoint/2010/main" val="229287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0689"/>
            <a:ext cx="9144000" cy="5122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203848" y="411510"/>
            <a:ext cx="5616624" cy="792088"/>
          </a:xfrm>
          <a:prstGeom prst="wedgeEllipseCallout">
            <a:avLst>
              <a:gd name="adj1" fmla="val -67681"/>
              <a:gd name="adj2" fmla="val 9705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When you take the cursor on “Add Death Record” it will show the message as shown above it</a:t>
            </a:r>
          </a:p>
        </p:txBody>
      </p:sp>
      <p:pic>
        <p:nvPicPr>
          <p:cNvPr id="5" name="Picture 4" descr="D:\IHIP Coordinator\Study Material IHIP\Gujarat State Training IHIP 3-4 Apr 2019\giphy (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635646"/>
            <a:ext cx="387772" cy="38777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85614" y="1193110"/>
            <a:ext cx="264622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41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2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13" y="0"/>
            <a:ext cx="9128787"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03106" y="1059582"/>
            <a:ext cx="6889374" cy="646331"/>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Details required here are same as that for Case details in P form except the Mobile Number and Landline number which is not asked here</a:t>
            </a:r>
          </a:p>
        </p:txBody>
      </p:sp>
      <p:sp>
        <p:nvSpPr>
          <p:cNvPr id="5" name="Oval Callout 4"/>
          <p:cNvSpPr/>
          <p:nvPr/>
        </p:nvSpPr>
        <p:spPr>
          <a:xfrm>
            <a:off x="4211960" y="3137423"/>
            <a:ext cx="2808312" cy="1044274"/>
          </a:xfrm>
          <a:prstGeom prst="wedgeEllipseCallout">
            <a:avLst>
              <a:gd name="adj1" fmla="val -81834"/>
              <a:gd name="adj2" fmla="val 4384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Another difference is “Date of Death” instead of “Date of Onset”</a:t>
            </a:r>
          </a:p>
        </p:txBody>
      </p:sp>
    </p:spTree>
    <p:extLst>
      <p:ext uri="{BB962C8B-B14F-4D97-AF65-F5344CB8AC3E}">
        <p14:creationId xmlns:p14="http://schemas.microsoft.com/office/powerpoint/2010/main" val="12548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43608" y="2966630"/>
            <a:ext cx="1872208" cy="1477328"/>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After typing the relevant link in the URL, you will come to the  “Sign In” page</a:t>
            </a:r>
          </a:p>
        </p:txBody>
      </p:sp>
    </p:spTree>
    <p:extLst>
      <p:ext uri="{BB962C8B-B14F-4D97-AF65-F5344CB8AC3E}">
        <p14:creationId xmlns:p14="http://schemas.microsoft.com/office/powerpoint/2010/main" val="136403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62" y="0"/>
            <a:ext cx="915556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203848" y="2283718"/>
            <a:ext cx="5616624" cy="792088"/>
          </a:xfrm>
          <a:prstGeom prst="wedgeEllipseCallout">
            <a:avLst>
              <a:gd name="adj1" fmla="val -58431"/>
              <a:gd name="adj2" fmla="val -3543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When you take the cursor on “Record Aggregate Data” it will show the message as shown above it</a:t>
            </a:r>
          </a:p>
        </p:txBody>
      </p:sp>
      <p:pic>
        <p:nvPicPr>
          <p:cNvPr id="5" name="Picture 4" descr="D:\IHIP Coordinator\Study Material IHIP\Gujarat State Training IHIP 3-4 Apr 2019\giphy (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2386170"/>
            <a:ext cx="387772" cy="38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59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555776" y="915566"/>
            <a:ext cx="5616624" cy="1152128"/>
          </a:xfrm>
          <a:prstGeom prst="wedgeEllipseCallout">
            <a:avLst>
              <a:gd name="adj1" fmla="val -35676"/>
              <a:gd name="adj2" fmla="val 7024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As shown in the message below, use P form for entering case based data only; aggregate data can be collected only in rare situations with permission from DSO for these </a:t>
            </a:r>
            <a:r>
              <a:rPr lang="en-US" sz="1400" b="1" dirty="0">
                <a:solidFill>
                  <a:srgbClr val="002060"/>
                </a:solidFill>
              </a:rPr>
              <a:t>4 Syndromes only</a:t>
            </a:r>
          </a:p>
        </p:txBody>
      </p:sp>
      <p:sp>
        <p:nvSpPr>
          <p:cNvPr id="5" name="Rectangle 4"/>
          <p:cNvSpPr/>
          <p:nvPr/>
        </p:nvSpPr>
        <p:spPr>
          <a:xfrm>
            <a:off x="251520" y="2283718"/>
            <a:ext cx="77048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3">
            <a:extLst>
              <a:ext uri="{FF2B5EF4-FFF2-40B4-BE49-F238E27FC236}">
                <a16:creationId xmlns:a16="http://schemas.microsoft.com/office/drawing/2014/main" id="{5E742D22-3D07-4E1F-9029-F0372522199C}"/>
              </a:ext>
            </a:extLst>
          </p:cNvPr>
          <p:cNvSpPr/>
          <p:nvPr/>
        </p:nvSpPr>
        <p:spPr>
          <a:xfrm>
            <a:off x="2375731" y="4442500"/>
            <a:ext cx="5616624" cy="792088"/>
          </a:xfrm>
          <a:prstGeom prst="wedgeEllipseCallout">
            <a:avLst>
              <a:gd name="adj1" fmla="val -3200"/>
              <a:gd name="adj2" fmla="val -15303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2060"/>
                </a:solidFill>
              </a:rPr>
              <a:t>Data entry through “Record Aggregate Data” is usually not encouraged as data on important epidemiological characteristics is lost</a:t>
            </a:r>
          </a:p>
        </p:txBody>
      </p:sp>
    </p:spTree>
    <p:extLst>
      <p:ext uri="{BB962C8B-B14F-4D97-AF65-F5344CB8AC3E}">
        <p14:creationId xmlns:p14="http://schemas.microsoft.com/office/powerpoint/2010/main" val="20564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Now we will see how a P form account user or Health Facility (PHC or higher) Account user can flag an event through “Event Alert Form”</a:t>
            </a:r>
          </a:p>
        </p:txBody>
      </p:sp>
    </p:spTree>
    <p:extLst>
      <p:ext uri="{BB962C8B-B14F-4D97-AF65-F5344CB8AC3E}">
        <p14:creationId xmlns:p14="http://schemas.microsoft.com/office/powerpoint/2010/main" val="301056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2123728" y="267494"/>
            <a:ext cx="3888432" cy="668610"/>
          </a:xfrm>
          <a:prstGeom prst="wedgeEllipseCallout">
            <a:avLst>
              <a:gd name="adj1" fmla="val -21616"/>
              <a:gd name="adj2" fmla="val 17443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Click on “Forms” and then </a:t>
            </a:r>
          </a:p>
          <a:p>
            <a:pPr algn="ctr"/>
            <a:r>
              <a:rPr lang="en-US" sz="1400" dirty="0">
                <a:solidFill>
                  <a:srgbClr val="002060"/>
                </a:solidFill>
              </a:rPr>
              <a:t>click on “Event Alert Form” </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1631633"/>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77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1" y="15898"/>
            <a:ext cx="9139499" cy="513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3707904" y="555526"/>
            <a:ext cx="3953664" cy="2358131"/>
          </a:xfrm>
          <a:prstGeom prst="wedgeEllipseCallout">
            <a:avLst>
              <a:gd name="adj1" fmla="val -61061"/>
              <a:gd name="adj2" fmla="val 1778"/>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Select the basic details of the Event in the relevant field depending upon the drop down menu provided in various fields; also type a short message in “Message” box as described by the “Source”;</a:t>
            </a:r>
          </a:p>
        </p:txBody>
      </p:sp>
      <p:sp>
        <p:nvSpPr>
          <p:cNvPr id="6" name="Rectangle 5"/>
          <p:cNvSpPr/>
          <p:nvPr/>
        </p:nvSpPr>
        <p:spPr>
          <a:xfrm>
            <a:off x="179512" y="572327"/>
            <a:ext cx="3096344" cy="3456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3528" y="4056271"/>
            <a:ext cx="2952328" cy="3324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3707904" y="3075806"/>
            <a:ext cx="4104456" cy="1368152"/>
          </a:xfrm>
          <a:prstGeom prst="wedgeEllipseCallout">
            <a:avLst>
              <a:gd name="adj1" fmla="val -61153"/>
              <a:gd name="adj2" fmla="val 34023"/>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Attach any document or photo that can be helpful to District Surveillance Officer in deciding whether the event needs to detailed outbreak investigation</a:t>
            </a:r>
          </a:p>
        </p:txBody>
      </p:sp>
    </p:spTree>
    <p:extLst>
      <p:ext uri="{BB962C8B-B14F-4D97-AF65-F5344CB8AC3E}">
        <p14:creationId xmlns:p14="http://schemas.microsoft.com/office/powerpoint/2010/main" val="157228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2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1" y="15898"/>
            <a:ext cx="9139499" cy="513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D:\IHIP Coordinator\Study Material IHIP\IHIP Training Kollam district\New folder\Untitled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33289"/>
            <a:ext cx="2828925" cy="351472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flipV="1">
            <a:off x="2267744" y="1491630"/>
            <a:ext cx="2592288"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67744" y="3003798"/>
            <a:ext cx="2592288" cy="18002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Callout 23"/>
          <p:cNvSpPr/>
          <p:nvPr/>
        </p:nvSpPr>
        <p:spPr>
          <a:xfrm>
            <a:off x="5338390" y="500640"/>
            <a:ext cx="1872208" cy="913880"/>
          </a:xfrm>
          <a:prstGeom prst="wedgeEllipseCallout">
            <a:avLst>
              <a:gd name="adj1" fmla="val -27048"/>
              <a:gd name="adj2" fmla="val 61801"/>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Drop Down list of “Source”</a:t>
            </a:r>
          </a:p>
        </p:txBody>
      </p:sp>
    </p:spTree>
    <p:extLst>
      <p:ext uri="{BB962C8B-B14F-4D97-AF65-F5344CB8AC3E}">
        <p14:creationId xmlns:p14="http://schemas.microsoft.com/office/powerpoint/2010/main" val="15576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0-#ppt_w/2"/>
                                          </p:val>
                                        </p:tav>
                                        <p:tav tm="100000">
                                          <p:val>
                                            <p:strVal val="#ppt_x"/>
                                          </p:val>
                                        </p:tav>
                                      </p:tavLst>
                                    </p:anim>
                                    <p:anim calcmode="lin" valueType="num">
                                      <p:cBhvr additive="base">
                                        <p:cTn id="20"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1" y="15898"/>
            <a:ext cx="9139499" cy="513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Callout 7"/>
          <p:cNvSpPr/>
          <p:nvPr/>
        </p:nvSpPr>
        <p:spPr>
          <a:xfrm>
            <a:off x="3131840" y="4222511"/>
            <a:ext cx="2232248" cy="742304"/>
          </a:xfrm>
          <a:prstGeom prst="wedgeEllipseCallout">
            <a:avLst>
              <a:gd name="adj1" fmla="val -151524"/>
              <a:gd name="adj2" fmla="val 2024"/>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Then Click on “Submit” to flag an event</a:t>
            </a:r>
          </a:p>
        </p:txBody>
      </p:sp>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959" y="4589225"/>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63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8" y="-20538"/>
            <a:ext cx="9142412" cy="5140097"/>
          </a:xfrm>
          <a:prstGeom prst="rect">
            <a:avLst/>
          </a:prstGeom>
          <a:solidFill>
            <a:schemeClr val="bg1"/>
          </a:solidFill>
          <a:ln>
            <a:noFill/>
          </a:ln>
          <a:extLst/>
        </p:spPr>
      </p:pic>
      <p:sp>
        <p:nvSpPr>
          <p:cNvPr id="5" name="Oval Callout 4"/>
          <p:cNvSpPr/>
          <p:nvPr/>
        </p:nvSpPr>
        <p:spPr>
          <a:xfrm>
            <a:off x="2051720" y="4055972"/>
            <a:ext cx="2232248" cy="1044274"/>
          </a:xfrm>
          <a:prstGeom prst="wedgeEllipseCallout">
            <a:avLst>
              <a:gd name="adj1" fmla="val -71490"/>
              <a:gd name="adj2" fmla="val 625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 received after the data has been Submitted</a:t>
            </a:r>
          </a:p>
        </p:txBody>
      </p:sp>
    </p:spTree>
    <p:extLst>
      <p:ext uri="{BB962C8B-B14F-4D97-AF65-F5344CB8AC3E}">
        <p14:creationId xmlns:p14="http://schemas.microsoft.com/office/powerpoint/2010/main" val="379549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Now we will see the “Reports” section which can be used to generate various reports for analysis and monitoring</a:t>
            </a:r>
          </a:p>
          <a:p>
            <a:r>
              <a:rPr lang="en-US" dirty="0"/>
              <a:t>“View Map” will help to get the disease/pathogen wise distribution of cases on Map; one can also locate the health facilities near to the selected case</a:t>
            </a:r>
          </a:p>
        </p:txBody>
      </p:sp>
    </p:spTree>
    <p:extLst>
      <p:ext uri="{BB962C8B-B14F-4D97-AF65-F5344CB8AC3E}">
        <p14:creationId xmlns:p14="http://schemas.microsoft.com/office/powerpoint/2010/main" val="1590361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5705918" y="1707654"/>
            <a:ext cx="3906642" cy="1278379"/>
          </a:xfrm>
          <a:prstGeom prst="wedgeEllipseCallout">
            <a:avLst>
              <a:gd name="adj1" fmla="val -60236"/>
              <a:gd name="adj2" fmla="val 284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Various reports available under “Reports” menu in P form (Health Facility-PHC &amp; higher) account user; let’s see each of them one by one</a:t>
            </a:r>
          </a:p>
        </p:txBody>
      </p:sp>
      <p:sp>
        <p:nvSpPr>
          <p:cNvPr id="6" name="Rectangle 5"/>
          <p:cNvSpPr/>
          <p:nvPr/>
        </p:nvSpPr>
        <p:spPr>
          <a:xfrm>
            <a:off x="3203848" y="1450794"/>
            <a:ext cx="2088232" cy="17178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08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14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3423962"/>
            <a:ext cx="2880320" cy="1477328"/>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Write Username and Password in the relevant fields and enter the CAPTCHA; then click on “Sign In” button to log in</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3853" y="4549973"/>
            <a:ext cx="686073" cy="68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69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4355976" y="699542"/>
            <a:ext cx="3240360" cy="522137"/>
          </a:xfrm>
          <a:prstGeom prst="wedgeEllipseCallout">
            <a:avLst>
              <a:gd name="adj1" fmla="val -34179"/>
              <a:gd name="adj2" fmla="val 1000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a:t>
            </a:r>
            <a:r>
              <a:rPr lang="en-US" sz="1400" dirty="0">
                <a:solidFill>
                  <a:schemeClr val="tx1"/>
                </a:solidFill>
                <a:sym typeface="Wingdings" panose="05000000000000000000" pitchFamily="2" charset="2"/>
              </a:rPr>
              <a:t>Disease Summary”</a:t>
            </a:r>
            <a:endParaRPr lang="en-US" sz="1400" dirty="0">
              <a:solidFill>
                <a:schemeClr val="tx1"/>
              </a:solidFill>
            </a:endParaRP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38494"/>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71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descr="D:\IHIP Coordinator\Study Material IHIP\Gujarat State Training IHIP 3-4 Apr 2019\Review all ppts screenshots\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5664"/>
            <a:ext cx="9144000" cy="4132171"/>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3059832" y="4497885"/>
            <a:ext cx="3240360" cy="522137"/>
          </a:xfrm>
          <a:prstGeom prst="wedgeEllipseCallout">
            <a:avLst>
              <a:gd name="adj1" fmla="val -23917"/>
              <a:gd name="adj2" fmla="val -9501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receive the List of Diseases</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137845"/>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50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971600" y="1635647"/>
            <a:ext cx="3888432" cy="889816"/>
          </a:xfrm>
          <a:prstGeom prst="wedgeEllipseCallout">
            <a:avLst>
              <a:gd name="adj1" fmla="val -18941"/>
              <a:gd name="adj2" fmla="val 15212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diseases in the yellow indicates that the IHIP website has the data of these diseases for the selected time period</a:t>
            </a:r>
          </a:p>
        </p:txBody>
      </p:sp>
    </p:spTree>
    <p:extLst>
      <p:ext uri="{BB962C8B-B14F-4D97-AF65-F5344CB8AC3E}">
        <p14:creationId xmlns:p14="http://schemas.microsoft.com/office/powerpoint/2010/main" val="212328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971600" y="2139702"/>
            <a:ext cx="3600400" cy="666153"/>
          </a:xfrm>
          <a:prstGeom prst="wedgeEllipseCallout">
            <a:avLst>
              <a:gd name="adj1" fmla="val 52146"/>
              <a:gd name="adj2" fmla="val 25964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Select the diseases for which you want to see the summary</a:t>
            </a:r>
          </a:p>
        </p:txBody>
      </p:sp>
      <p:sp>
        <p:nvSpPr>
          <p:cNvPr id="6" name="Oval Callout 5"/>
          <p:cNvSpPr/>
          <p:nvPr/>
        </p:nvSpPr>
        <p:spPr>
          <a:xfrm>
            <a:off x="5549327" y="401848"/>
            <a:ext cx="3240360" cy="522137"/>
          </a:xfrm>
          <a:prstGeom prst="wedgeEllipseCallout">
            <a:avLst>
              <a:gd name="adj1" fmla="val 1416"/>
              <a:gd name="adj2" fmla="val 10001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may change the period as required</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402" y="1844842"/>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1115616" y="581371"/>
            <a:ext cx="1656184" cy="522137"/>
          </a:xfrm>
          <a:prstGeom prst="wedgeEllipseCallout">
            <a:avLst>
              <a:gd name="adj1" fmla="val -65800"/>
              <a:gd name="adj2" fmla="val 19951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Then click on “Search”</a:t>
            </a:r>
          </a:p>
        </p:txBody>
      </p:sp>
      <p:sp>
        <p:nvSpPr>
          <p:cNvPr id="9" name="Rectangle 8"/>
          <p:cNvSpPr/>
          <p:nvPr/>
        </p:nvSpPr>
        <p:spPr>
          <a:xfrm>
            <a:off x="5868144" y="1220811"/>
            <a:ext cx="2880320" cy="4764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22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2"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710" y="-39605"/>
            <a:ext cx="9289418" cy="522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547664" y="1635646"/>
            <a:ext cx="3240360" cy="522137"/>
          </a:xfrm>
          <a:prstGeom prst="wedgeEllipseCallout">
            <a:avLst>
              <a:gd name="adj1" fmla="val -46364"/>
              <a:gd name="adj2" fmla="val 7612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Number of cases</a:t>
            </a:r>
          </a:p>
        </p:txBody>
      </p:sp>
      <p:sp>
        <p:nvSpPr>
          <p:cNvPr id="6" name="Oval Callout 5"/>
          <p:cNvSpPr/>
          <p:nvPr/>
        </p:nvSpPr>
        <p:spPr>
          <a:xfrm>
            <a:off x="1691680" y="2571750"/>
            <a:ext cx="3240360" cy="954185"/>
          </a:xfrm>
          <a:prstGeom prst="wedgeEllipseCallout">
            <a:avLst>
              <a:gd name="adj1" fmla="val 20336"/>
              <a:gd name="adj2" fmla="val 9280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Line diagram of number of cases week wise (you may select week wise or month wise as per the requirement)</a:t>
            </a:r>
          </a:p>
        </p:txBody>
      </p:sp>
      <p:sp>
        <p:nvSpPr>
          <p:cNvPr id="7" name="Oval Callout 6"/>
          <p:cNvSpPr/>
          <p:nvPr/>
        </p:nvSpPr>
        <p:spPr>
          <a:xfrm>
            <a:off x="4896036" y="1851670"/>
            <a:ext cx="3240360" cy="522137"/>
          </a:xfrm>
          <a:prstGeom prst="wedgeEllipseCallout">
            <a:avLst>
              <a:gd name="adj1" fmla="val 1095"/>
              <a:gd name="adj2" fmla="val 8209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Pathogen distribution in Pie diagram</a:t>
            </a:r>
          </a:p>
        </p:txBody>
      </p:sp>
      <p:sp>
        <p:nvSpPr>
          <p:cNvPr id="8" name="Rectangle 7"/>
          <p:cNvSpPr/>
          <p:nvPr/>
        </p:nvSpPr>
        <p:spPr>
          <a:xfrm>
            <a:off x="5076056" y="2643758"/>
            <a:ext cx="3168352" cy="2160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2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1"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10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2487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4932040" y="1840876"/>
            <a:ext cx="3240360" cy="522137"/>
          </a:xfrm>
          <a:prstGeom prst="wedgeEllipseCallout">
            <a:avLst>
              <a:gd name="adj1" fmla="val 27069"/>
              <a:gd name="adj2" fmla="val 9404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see the Cases on Map</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416" y="2555489"/>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30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Callout 9"/>
          <p:cNvSpPr/>
          <p:nvPr/>
        </p:nvSpPr>
        <p:spPr>
          <a:xfrm>
            <a:off x="323528" y="2787774"/>
            <a:ext cx="2664296" cy="1068950"/>
          </a:xfrm>
          <a:prstGeom prst="wedgeEllipseCallout">
            <a:avLst>
              <a:gd name="adj1" fmla="val 78438"/>
              <a:gd name="adj2" fmla="val -7648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see the cases on map in a clustered manner</a:t>
            </a:r>
          </a:p>
        </p:txBody>
      </p:sp>
      <p:sp>
        <p:nvSpPr>
          <p:cNvPr id="11" name="Oval Callout 10"/>
          <p:cNvSpPr/>
          <p:nvPr/>
        </p:nvSpPr>
        <p:spPr>
          <a:xfrm>
            <a:off x="5004048" y="209113"/>
            <a:ext cx="3240360" cy="1354525"/>
          </a:xfrm>
          <a:prstGeom prst="wedgeEllipseCallout">
            <a:avLst>
              <a:gd name="adj1" fmla="val -61115"/>
              <a:gd name="adj2" fmla="val 8037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sum of these cases is 13 then where are the other 2 cases? [on disease summary page we saw that there are 15 cases of Malaria]</a:t>
            </a:r>
          </a:p>
        </p:txBody>
      </p:sp>
      <p:sp>
        <p:nvSpPr>
          <p:cNvPr id="13" name="Oval Callout 12"/>
          <p:cNvSpPr/>
          <p:nvPr/>
        </p:nvSpPr>
        <p:spPr>
          <a:xfrm>
            <a:off x="2195736" y="0"/>
            <a:ext cx="3240360" cy="522137"/>
          </a:xfrm>
          <a:prstGeom prst="wedgeEllipseCallout">
            <a:avLst>
              <a:gd name="adj1" fmla="val -69132"/>
              <a:gd name="adj2" fmla="val 15374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To know the same, click on </a:t>
            </a:r>
          </a:p>
          <a:p>
            <a:pPr algn="ctr"/>
            <a:r>
              <a:rPr lang="en-US" sz="1400" dirty="0">
                <a:solidFill>
                  <a:schemeClr val="tx1"/>
                </a:solidFill>
              </a:rPr>
              <a:t>‘-’ to zoom out</a:t>
            </a:r>
          </a:p>
        </p:txBody>
      </p:sp>
      <p:pic>
        <p:nvPicPr>
          <p:cNvPr id="14" name="Picture 13"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98787">
            <a:off x="1469905" y="1009140"/>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28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1" fill="hold" grpId="0" nodeType="after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45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Callout 6"/>
          <p:cNvSpPr/>
          <p:nvPr/>
        </p:nvSpPr>
        <p:spPr>
          <a:xfrm>
            <a:off x="5004048" y="209113"/>
            <a:ext cx="3960440" cy="2434645"/>
          </a:xfrm>
          <a:prstGeom prst="wedgeEllipseCallout">
            <a:avLst>
              <a:gd name="adj1" fmla="val -34179"/>
              <a:gd name="adj2" fmla="val 9482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As you can see that there are 2 cases here; these 2 cases are residing outside the sub district of health facility but as they might have visited the facility and diagnosed as Malaria they were captured as the Malaria positive cases under the health facility but by residence, they belonged to somewhere else</a:t>
            </a:r>
          </a:p>
        </p:txBody>
      </p:sp>
      <p:sp>
        <p:nvSpPr>
          <p:cNvPr id="8" name="Oval Callout 7"/>
          <p:cNvSpPr/>
          <p:nvPr/>
        </p:nvSpPr>
        <p:spPr>
          <a:xfrm>
            <a:off x="2195736" y="0"/>
            <a:ext cx="3240360" cy="522137"/>
          </a:xfrm>
          <a:prstGeom prst="wedgeEllipseCallout">
            <a:avLst>
              <a:gd name="adj1" fmla="val -68811"/>
              <a:gd name="adj2" fmla="val 10598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 to zoom in</a:t>
            </a:r>
          </a:p>
        </p:txBody>
      </p:sp>
      <p:pic>
        <p:nvPicPr>
          <p:cNvPr id="9" name="Picture 8"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98787">
            <a:off x="1469906" y="771548"/>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83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323528" y="2787774"/>
            <a:ext cx="2664296" cy="1068950"/>
          </a:xfrm>
          <a:prstGeom prst="wedgeEllipseCallout">
            <a:avLst>
              <a:gd name="adj1" fmla="val 78438"/>
              <a:gd name="adj2" fmla="val -7648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As you zoom in, the big clusters break in to smaller clusters</a:t>
            </a:r>
          </a:p>
        </p:txBody>
      </p:sp>
      <p:sp>
        <p:nvSpPr>
          <p:cNvPr id="6" name="Oval Callout 5"/>
          <p:cNvSpPr/>
          <p:nvPr/>
        </p:nvSpPr>
        <p:spPr>
          <a:xfrm>
            <a:off x="1367644" y="123478"/>
            <a:ext cx="3240360" cy="792088"/>
          </a:xfrm>
          <a:prstGeom prst="wedgeEllipseCallout">
            <a:avLst>
              <a:gd name="adj1" fmla="val 5906"/>
              <a:gd name="adj2" fmla="val 8193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any small cluster; here let’s take an example of cluster of 2 cases only</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2395" y="1275606"/>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68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07504" y="2738830"/>
            <a:ext cx="2664296" cy="1068950"/>
          </a:xfrm>
          <a:prstGeom prst="wedgeEllipseCallout">
            <a:avLst>
              <a:gd name="adj1" fmla="val 64398"/>
              <a:gd name="adj2" fmla="val -18049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see the details of one case</a:t>
            </a:r>
          </a:p>
        </p:txBody>
      </p:sp>
      <p:sp>
        <p:nvSpPr>
          <p:cNvPr id="6" name="Oval Callout 5"/>
          <p:cNvSpPr/>
          <p:nvPr/>
        </p:nvSpPr>
        <p:spPr>
          <a:xfrm>
            <a:off x="6156176" y="3075806"/>
            <a:ext cx="2664296" cy="1068950"/>
          </a:xfrm>
          <a:prstGeom prst="wedgeEllipseCallout">
            <a:avLst>
              <a:gd name="adj1" fmla="val -75665"/>
              <a:gd name="adj2" fmla="val -26351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To see the details of all of the 2 cases in cluster, click on “View all 2 cases”</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699542"/>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23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9104"/>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79712" y="699542"/>
            <a:ext cx="4392488" cy="369332"/>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The home page that you will see after log in</a:t>
            </a:r>
          </a:p>
        </p:txBody>
      </p:sp>
    </p:spTree>
    <p:extLst>
      <p:ext uri="{BB962C8B-B14F-4D97-AF65-F5344CB8AC3E}">
        <p14:creationId xmlns:p14="http://schemas.microsoft.com/office/powerpoint/2010/main" val="32632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descr="D:\IHIP Coordinator\Study Material IHIP\Gujarat State Training IHIP 3-4 Apr 2019\screenshot for admin ppt\z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540428"/>
            <a:ext cx="8963827" cy="400727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367644" y="123478"/>
            <a:ext cx="3240360" cy="792088"/>
          </a:xfrm>
          <a:prstGeom prst="wedgeEllipseCallout">
            <a:avLst>
              <a:gd name="adj1" fmla="val -16220"/>
              <a:gd name="adj2" fmla="val 33380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see some details of both the cases in a new tab</a:t>
            </a:r>
          </a:p>
        </p:txBody>
      </p:sp>
      <p:sp>
        <p:nvSpPr>
          <p:cNvPr id="6" name="Oval Callout 5"/>
          <p:cNvSpPr/>
          <p:nvPr/>
        </p:nvSpPr>
        <p:spPr>
          <a:xfrm>
            <a:off x="4427984" y="4144756"/>
            <a:ext cx="2664296" cy="1068950"/>
          </a:xfrm>
          <a:prstGeom prst="wedgeEllipseCallout">
            <a:avLst>
              <a:gd name="adj1" fmla="val -203976"/>
              <a:gd name="adj2" fmla="val -11187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this Right Arrow to get more details of the cases</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87" y="3435846"/>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5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descr="D:\IHIP Coordinator\Study Material IHIP\Gujarat State Training IHIP 3-4 Apr 2019\screenshot for admin ppt\z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 y="834438"/>
            <a:ext cx="8963827" cy="3474624"/>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39552" y="2787774"/>
            <a:ext cx="4248472" cy="15121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1367644" y="123478"/>
            <a:ext cx="3240360" cy="792088"/>
          </a:xfrm>
          <a:prstGeom prst="wedgeEllipseCallout">
            <a:avLst>
              <a:gd name="adj1" fmla="val -12693"/>
              <a:gd name="adj2" fmla="val 28920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will get some more details of the cases</a:t>
            </a:r>
          </a:p>
        </p:txBody>
      </p:sp>
    </p:spTree>
    <p:extLst>
      <p:ext uri="{BB962C8B-B14F-4D97-AF65-F5344CB8AC3E}">
        <p14:creationId xmlns:p14="http://schemas.microsoft.com/office/powerpoint/2010/main" val="12935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5011237" y="1840279"/>
            <a:ext cx="3240360" cy="522137"/>
          </a:xfrm>
          <a:prstGeom prst="wedgeEllipseCallout">
            <a:avLst>
              <a:gd name="adj1" fmla="val 25145"/>
              <a:gd name="adj2" fmla="val 16966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see the Line List of the Cases</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8415" y="2893789"/>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6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6060606" y="456554"/>
            <a:ext cx="1620180" cy="522137"/>
          </a:xfrm>
          <a:prstGeom prst="wedgeEllipseCallout">
            <a:avLst>
              <a:gd name="adj1" fmla="val -17504"/>
              <a:gd name="adj2" fmla="val 12389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Line List of the Cases</a:t>
            </a:r>
          </a:p>
        </p:txBody>
      </p:sp>
      <p:sp>
        <p:nvSpPr>
          <p:cNvPr id="6" name="Oval Callout 5"/>
          <p:cNvSpPr/>
          <p:nvPr/>
        </p:nvSpPr>
        <p:spPr>
          <a:xfrm>
            <a:off x="3851920" y="195486"/>
            <a:ext cx="1620180" cy="717623"/>
          </a:xfrm>
          <a:prstGeom prst="wedgeEllipseCallout">
            <a:avLst>
              <a:gd name="adj1" fmla="val -52778"/>
              <a:gd name="adj2" fmla="val 6652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download the Line List</a:t>
            </a:r>
          </a:p>
        </p:txBody>
      </p:sp>
    </p:spTree>
    <p:extLst>
      <p:ext uri="{BB962C8B-B14F-4D97-AF65-F5344CB8AC3E}">
        <p14:creationId xmlns:p14="http://schemas.microsoft.com/office/powerpoint/2010/main" val="30977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Callout 7"/>
          <p:cNvSpPr/>
          <p:nvPr/>
        </p:nvSpPr>
        <p:spPr>
          <a:xfrm>
            <a:off x="4932040" y="1728436"/>
            <a:ext cx="3240360" cy="652980"/>
          </a:xfrm>
          <a:prstGeom prst="wedgeEllipseCallout">
            <a:avLst>
              <a:gd name="adj1" fmla="val 28672"/>
              <a:gd name="adj2" fmla="val 16567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here to see the week wise distribution of cases in Numbers only</a:t>
            </a:r>
          </a:p>
        </p:txBody>
      </p:sp>
      <p:pic>
        <p:nvPicPr>
          <p:cNvPr id="9" name="Picture 8"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3024580"/>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3635896" y="2571750"/>
            <a:ext cx="3240360" cy="1008112"/>
          </a:xfrm>
          <a:prstGeom prst="wedgeEllipseCallout">
            <a:avLst>
              <a:gd name="adj1" fmla="val 453"/>
              <a:gd name="adj2" fmla="val -9847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Week wise distribution of cases in Numbers with further distribution in </a:t>
            </a:r>
          </a:p>
          <a:p>
            <a:pPr algn="ctr"/>
            <a:r>
              <a:rPr lang="en-US" sz="1400" dirty="0">
                <a:solidFill>
                  <a:schemeClr val="tx1"/>
                </a:solidFill>
              </a:rPr>
              <a:t>P cases and L cases</a:t>
            </a:r>
          </a:p>
        </p:txBody>
      </p:sp>
      <p:sp>
        <p:nvSpPr>
          <p:cNvPr id="6" name="Oval Callout 5"/>
          <p:cNvSpPr/>
          <p:nvPr/>
        </p:nvSpPr>
        <p:spPr>
          <a:xfrm>
            <a:off x="2987824" y="570476"/>
            <a:ext cx="1620180" cy="522137"/>
          </a:xfrm>
          <a:prstGeom prst="wedgeEllipseCallout">
            <a:avLst>
              <a:gd name="adj1" fmla="val -84203"/>
              <a:gd name="adj2" fmla="val 6418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To export the data</a:t>
            </a:r>
          </a:p>
        </p:txBody>
      </p:sp>
    </p:spTree>
    <p:extLst>
      <p:ext uri="{BB962C8B-B14F-4D97-AF65-F5344CB8AC3E}">
        <p14:creationId xmlns:p14="http://schemas.microsoft.com/office/powerpoint/2010/main" val="263877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4458428" y="915566"/>
            <a:ext cx="3240360" cy="522137"/>
          </a:xfrm>
          <a:prstGeom prst="wedgeEllipseCallout">
            <a:avLst>
              <a:gd name="adj1" fmla="val -34179"/>
              <a:gd name="adj2" fmla="val 1000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a:t>
            </a:r>
            <a:r>
              <a:rPr lang="en-US" sz="1400" dirty="0">
                <a:solidFill>
                  <a:schemeClr val="tx1"/>
                </a:solidFill>
                <a:sym typeface="Wingdings" panose="05000000000000000000" pitchFamily="2" charset="2"/>
              </a:rPr>
              <a:t>Reporting Status Summary”</a:t>
            </a:r>
            <a:endParaRPr lang="en-US" sz="1400" dirty="0">
              <a:solidFill>
                <a:schemeClr val="tx1"/>
              </a:solidFill>
            </a:endParaRP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452" y="1654518"/>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55976" y="97344"/>
            <a:ext cx="4369094" cy="1754326"/>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It will show  the date wise reporting status of P and L forms submission for that facility; where “Y” indicate that reports has been submitted for that date and “N” indicates that the report has not been submitted for that date</a:t>
            </a:r>
          </a:p>
        </p:txBody>
      </p:sp>
      <p:sp>
        <p:nvSpPr>
          <p:cNvPr id="5" name="Oval Callout 4"/>
          <p:cNvSpPr/>
          <p:nvPr/>
        </p:nvSpPr>
        <p:spPr>
          <a:xfrm>
            <a:off x="1547664" y="1209046"/>
            <a:ext cx="2376264" cy="714632"/>
          </a:xfrm>
          <a:prstGeom prst="wedgeEllipseCallout">
            <a:avLst>
              <a:gd name="adj1" fmla="val -82833"/>
              <a:gd name="adj2" fmla="val -898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may click here to Print the data in </a:t>
            </a:r>
            <a:r>
              <a:rPr lang="en-US" sz="1400" b="1" dirty="0">
                <a:solidFill>
                  <a:srgbClr val="FF0000"/>
                </a:solidFill>
              </a:rPr>
              <a:t>PDF</a:t>
            </a:r>
          </a:p>
        </p:txBody>
      </p:sp>
    </p:spTree>
    <p:extLst>
      <p:ext uri="{BB962C8B-B14F-4D97-AF65-F5344CB8AC3E}">
        <p14:creationId xmlns:p14="http://schemas.microsoft.com/office/powerpoint/2010/main" val="38834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44"/>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3059832" y="1275606"/>
            <a:ext cx="5040560" cy="720080"/>
          </a:xfrm>
          <a:prstGeom prst="wedgeEllipseCallout">
            <a:avLst>
              <a:gd name="adj1" fmla="val 23058"/>
              <a:gd name="adj2" fmla="val 12875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may click on “Y” to get the pdf report of that particular day; it will show the summary of data for that date with line listing</a:t>
            </a:r>
            <a:endParaRPr lang="en-US" sz="1400" b="1" dirty="0">
              <a:solidFill>
                <a:srgbClr val="FF0000"/>
              </a:solidFill>
            </a:endParaRPr>
          </a:p>
        </p:txBody>
      </p:sp>
    </p:spTree>
    <p:extLst>
      <p:ext uri="{BB962C8B-B14F-4D97-AF65-F5344CB8AC3E}">
        <p14:creationId xmlns:p14="http://schemas.microsoft.com/office/powerpoint/2010/main" val="104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4458428" y="1146725"/>
            <a:ext cx="3240360" cy="522137"/>
          </a:xfrm>
          <a:prstGeom prst="wedgeEllipseCallout">
            <a:avLst>
              <a:gd name="adj1" fmla="val -34179"/>
              <a:gd name="adj2" fmla="val 1000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“S form </a:t>
            </a:r>
            <a:r>
              <a:rPr lang="en-US" sz="1400" dirty="0">
                <a:solidFill>
                  <a:schemeClr val="tx1"/>
                </a:solidFill>
                <a:sym typeface="Wingdings" panose="05000000000000000000" pitchFamily="2" charset="2"/>
              </a:rPr>
              <a:t>Reporting Status” </a:t>
            </a:r>
            <a:endParaRPr lang="en-US" sz="1400" dirty="0">
              <a:solidFill>
                <a:schemeClr val="tx1"/>
              </a:solidFill>
            </a:endParaRP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452" y="1885677"/>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58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5536" y="3291830"/>
            <a:ext cx="8424936" cy="1323439"/>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2000" dirty="0">
                <a:solidFill>
                  <a:srgbClr val="002060"/>
                </a:solidFill>
              </a:rPr>
              <a:t>If you are logging in for the first time then please go to different submenu under the Username like “My Profile”, “View Facility Information” and “Update Facility Details” as described in the </a:t>
            </a:r>
            <a:r>
              <a:rPr lang="en-US" sz="2000" dirty="0" err="1">
                <a:solidFill>
                  <a:srgbClr val="002060"/>
                </a:solidFill>
              </a:rPr>
              <a:t>ppt</a:t>
            </a:r>
            <a:r>
              <a:rPr lang="en-US" sz="2000" dirty="0">
                <a:solidFill>
                  <a:srgbClr val="002060"/>
                </a:solidFill>
              </a:rPr>
              <a:t> named “Things to be seen or done on first log in by the User”</a:t>
            </a:r>
          </a:p>
        </p:txBody>
      </p:sp>
      <p:sp>
        <p:nvSpPr>
          <p:cNvPr id="4" name="Rectangle 3"/>
          <p:cNvSpPr/>
          <p:nvPr/>
        </p:nvSpPr>
        <p:spPr>
          <a:xfrm>
            <a:off x="6516216" y="1430013"/>
            <a:ext cx="1512168" cy="1080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6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0538"/>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40152" y="0"/>
            <a:ext cx="3096344" cy="1169551"/>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sz="1400" dirty="0">
                <a:solidFill>
                  <a:srgbClr val="92D050"/>
                </a:solidFill>
              </a:rPr>
              <a:t>One can view the reporting status of S form for the selected village/s for the selected Sub-Center that comes under that Health facility for the latest month - Date wise; </a:t>
            </a:r>
          </a:p>
        </p:txBody>
      </p:sp>
      <p:sp>
        <p:nvSpPr>
          <p:cNvPr id="5" name="TextBox 4"/>
          <p:cNvSpPr txBox="1"/>
          <p:nvPr/>
        </p:nvSpPr>
        <p:spPr>
          <a:xfrm>
            <a:off x="6960213" y="1889005"/>
            <a:ext cx="2088232" cy="307777"/>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sz="1400" dirty="0">
                <a:solidFill>
                  <a:srgbClr val="92D050"/>
                </a:solidFill>
              </a:rPr>
              <a:t>Lets take examples</a:t>
            </a:r>
          </a:p>
        </p:txBody>
      </p:sp>
      <p:sp>
        <p:nvSpPr>
          <p:cNvPr id="6" name="Oval Callout 5"/>
          <p:cNvSpPr/>
          <p:nvPr/>
        </p:nvSpPr>
        <p:spPr>
          <a:xfrm>
            <a:off x="6732239" y="4011910"/>
            <a:ext cx="2316205" cy="1224136"/>
          </a:xfrm>
          <a:prstGeom prst="wedgeEllipseCallout">
            <a:avLst>
              <a:gd name="adj1" fmla="val -63981"/>
              <a:gd name="adj2" fmla="val -131104"/>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 indicates that the Health Worker did not uploaded S form for 1</a:t>
            </a:r>
            <a:r>
              <a:rPr lang="en-US" sz="1400" baseline="30000" dirty="0">
                <a:solidFill>
                  <a:schemeClr val="tx1"/>
                </a:solidFill>
              </a:rPr>
              <a:t>st</a:t>
            </a:r>
            <a:r>
              <a:rPr lang="en-US" sz="1400" dirty="0">
                <a:solidFill>
                  <a:schemeClr val="tx1"/>
                </a:solidFill>
              </a:rPr>
              <a:t> march for </a:t>
            </a:r>
            <a:r>
              <a:rPr lang="en-US" sz="1400" dirty="0" err="1">
                <a:solidFill>
                  <a:schemeClr val="tx1"/>
                </a:solidFill>
              </a:rPr>
              <a:t>Heggere</a:t>
            </a:r>
            <a:r>
              <a:rPr lang="en-US" sz="1400" dirty="0">
                <a:solidFill>
                  <a:schemeClr val="tx1"/>
                </a:solidFill>
              </a:rPr>
              <a:t> village</a:t>
            </a:r>
          </a:p>
        </p:txBody>
      </p:sp>
      <p:sp>
        <p:nvSpPr>
          <p:cNvPr id="7" name="Oval Callout 6"/>
          <p:cNvSpPr/>
          <p:nvPr/>
        </p:nvSpPr>
        <p:spPr>
          <a:xfrm>
            <a:off x="7020272" y="2196782"/>
            <a:ext cx="2376264" cy="1671112"/>
          </a:xfrm>
          <a:prstGeom prst="wedgeEllipseCallout">
            <a:avLst>
              <a:gd name="adj1" fmla="val -56086"/>
              <a:gd name="adj2" fmla="val -7578"/>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“8” indicates that the details or number of 8 cases uploaded in S form by Health Worker for </a:t>
            </a:r>
            <a:r>
              <a:rPr lang="en-US" sz="1400" dirty="0" err="1">
                <a:solidFill>
                  <a:schemeClr val="tx1"/>
                </a:solidFill>
              </a:rPr>
              <a:t>Heggere</a:t>
            </a:r>
            <a:r>
              <a:rPr lang="en-US" sz="1400" dirty="0">
                <a:solidFill>
                  <a:schemeClr val="tx1"/>
                </a:solidFill>
              </a:rPr>
              <a:t> village on 2</a:t>
            </a:r>
            <a:r>
              <a:rPr lang="en-US" sz="1400" baseline="30000" dirty="0">
                <a:solidFill>
                  <a:schemeClr val="tx1"/>
                </a:solidFill>
              </a:rPr>
              <a:t>nd</a:t>
            </a:r>
            <a:r>
              <a:rPr lang="en-US" sz="1400" dirty="0">
                <a:solidFill>
                  <a:schemeClr val="tx1"/>
                </a:solidFill>
              </a:rPr>
              <a:t> March</a:t>
            </a:r>
          </a:p>
        </p:txBody>
      </p:sp>
      <p:sp>
        <p:nvSpPr>
          <p:cNvPr id="8" name="Oval Callout 7"/>
          <p:cNvSpPr/>
          <p:nvPr/>
        </p:nvSpPr>
        <p:spPr>
          <a:xfrm>
            <a:off x="1979712" y="1209045"/>
            <a:ext cx="1926214" cy="1146681"/>
          </a:xfrm>
          <a:prstGeom prst="wedgeEllipseCallout">
            <a:avLst>
              <a:gd name="adj1" fmla="val -66780"/>
              <a:gd name="adj2" fmla="val -2432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92D050"/>
                </a:solidFill>
              </a:rPr>
              <a:t>One may change the month using “Previous” and “Next” buttons</a:t>
            </a:r>
          </a:p>
        </p:txBody>
      </p:sp>
      <p:sp>
        <p:nvSpPr>
          <p:cNvPr id="9" name="Oval Callout 5">
            <a:extLst>
              <a:ext uri="{FF2B5EF4-FFF2-40B4-BE49-F238E27FC236}">
                <a16:creationId xmlns:a16="http://schemas.microsoft.com/office/drawing/2014/main" id="{6971550A-AAEF-47F4-B345-F9CF6CEEA952}"/>
              </a:ext>
            </a:extLst>
          </p:cNvPr>
          <p:cNvSpPr/>
          <p:nvPr/>
        </p:nvSpPr>
        <p:spPr>
          <a:xfrm>
            <a:off x="1735357" y="4011910"/>
            <a:ext cx="5040560" cy="1057808"/>
          </a:xfrm>
          <a:prstGeom prst="wedgeEllipseCallout">
            <a:avLst>
              <a:gd name="adj1" fmla="val 13903"/>
              <a:gd name="adj2" fmla="val -14497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may click on the number with green background to get the pdf report of that particular day; it will show the summary of data in the form of a table</a:t>
            </a:r>
            <a:endParaRPr lang="en-US" sz="1400" b="1" dirty="0">
              <a:solidFill>
                <a:srgbClr val="FF0000"/>
              </a:solidFill>
            </a:endParaRPr>
          </a:p>
        </p:txBody>
      </p:sp>
    </p:spTree>
    <p:extLst>
      <p:ext uri="{BB962C8B-B14F-4D97-AF65-F5344CB8AC3E}">
        <p14:creationId xmlns:p14="http://schemas.microsoft.com/office/powerpoint/2010/main" val="122867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17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7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7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2200"/>
                            </p:stCondLst>
                            <p:childTnLst>
                              <p:par>
                                <p:cTn id="26" presetID="2" presetClass="entr" presetSubtype="4"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335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4788024" y="1362749"/>
            <a:ext cx="3240360" cy="522137"/>
          </a:xfrm>
          <a:prstGeom prst="wedgeEllipseCallout">
            <a:avLst>
              <a:gd name="adj1" fmla="val -34179"/>
              <a:gd name="adj2" fmla="val 10000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“Suspected Cases Form Summary</a:t>
            </a:r>
            <a:r>
              <a:rPr lang="en-US" sz="1400" dirty="0">
                <a:solidFill>
                  <a:schemeClr val="tx1"/>
                </a:solidFill>
                <a:sym typeface="Wingdings" panose="05000000000000000000" pitchFamily="2" charset="2"/>
              </a:rPr>
              <a:t>” </a:t>
            </a:r>
            <a:endParaRPr lang="en-US" sz="1400" dirty="0">
              <a:solidFill>
                <a:schemeClr val="tx1"/>
              </a:solidFill>
            </a:endParaRP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101701"/>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2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2577879" y="1367122"/>
            <a:ext cx="6602633" cy="1492660"/>
          </a:xfrm>
          <a:prstGeom prst="wedgeEllipseCallout">
            <a:avLst>
              <a:gd name="adj1" fmla="val -33691"/>
              <a:gd name="adj2" fmla="val 8095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filters are given for Sub Center and Village; one can specify a sub center &amp; / or select one or more village/s; if no sub center is chosen, then the aggregate data of all the sub centers of the health facility is shown; similar for villages as well; one can also select the required duration using “From Date” and “To Date”</a:t>
            </a:r>
          </a:p>
        </p:txBody>
      </p:sp>
      <p:sp>
        <p:nvSpPr>
          <p:cNvPr id="7" name="Rectangle 6"/>
          <p:cNvSpPr/>
          <p:nvPr/>
        </p:nvSpPr>
        <p:spPr>
          <a:xfrm>
            <a:off x="295727" y="3342322"/>
            <a:ext cx="4852337"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3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Callout 7"/>
          <p:cNvSpPr/>
          <p:nvPr/>
        </p:nvSpPr>
        <p:spPr>
          <a:xfrm>
            <a:off x="3419872" y="1367122"/>
            <a:ext cx="3312368" cy="1203598"/>
          </a:xfrm>
          <a:prstGeom prst="wedgeEllipseCallout">
            <a:avLst>
              <a:gd name="adj1" fmla="val -82288"/>
              <a:gd name="adj2" fmla="val 3727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page will come with “Include data from mobile app” being selected by default</a:t>
            </a:r>
          </a:p>
        </p:txBody>
      </p:sp>
      <p:sp>
        <p:nvSpPr>
          <p:cNvPr id="9" name="Oval Callout 8"/>
          <p:cNvSpPr/>
          <p:nvPr/>
        </p:nvSpPr>
        <p:spPr>
          <a:xfrm>
            <a:off x="5796136" y="2313517"/>
            <a:ext cx="3919228" cy="762289"/>
          </a:xfrm>
          <a:prstGeom prst="wedgeEllipseCallout">
            <a:avLst>
              <a:gd name="adj1" fmla="val -51048"/>
              <a:gd name="adj2" fmla="val 11790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directly click on </a:t>
            </a:r>
          </a:p>
          <a:p>
            <a:pPr algn="ctr"/>
            <a:r>
              <a:rPr lang="en-US" sz="1400" dirty="0">
                <a:solidFill>
                  <a:schemeClr val="tx1"/>
                </a:solidFill>
              </a:rPr>
              <a:t>“Search” (without selecting any sub center or village) for example</a:t>
            </a:r>
          </a:p>
        </p:txBody>
      </p:sp>
      <p:sp>
        <p:nvSpPr>
          <p:cNvPr id="10" name="Rectangle 9"/>
          <p:cNvSpPr/>
          <p:nvPr/>
        </p:nvSpPr>
        <p:spPr>
          <a:xfrm>
            <a:off x="323528" y="2355726"/>
            <a:ext cx="1997627"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3681" y="3651870"/>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88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1" fill="hold" grpId="0" nodeType="afterEffect">
                                  <p:stCondLst>
                                    <p:cond delay="20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2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06268" y="19196"/>
            <a:ext cx="6494700" cy="1169551"/>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400" dirty="0">
                <a:solidFill>
                  <a:srgbClr val="002060"/>
                </a:solidFill>
              </a:rPr>
              <a:t>The report shows the data in aggregate i.e. total number of cases entered through S form for all the sub centers of the health facility (only those cases whose details entered through the Mobile app version); one can also get the summary of the S form cases for a particular a sub center / village/s for the selected time period depending upon selection of sub center and village filter</a:t>
            </a:r>
          </a:p>
        </p:txBody>
      </p:sp>
      <p:sp>
        <p:nvSpPr>
          <p:cNvPr id="6" name="Oval Callout 5"/>
          <p:cNvSpPr/>
          <p:nvPr/>
        </p:nvSpPr>
        <p:spPr>
          <a:xfrm>
            <a:off x="7812360" y="3507854"/>
            <a:ext cx="1582550" cy="1008112"/>
          </a:xfrm>
          <a:prstGeom prst="wedgeEllipseCallout">
            <a:avLst>
              <a:gd name="adj1" fmla="val -91460"/>
              <a:gd name="adj2" fmla="val -4810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the number “6”</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0046" y="3489636"/>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601296" y="2355726"/>
            <a:ext cx="3248178" cy="936104"/>
          </a:xfrm>
          <a:prstGeom prst="wedgeEllipseCallout">
            <a:avLst>
              <a:gd name="adj1" fmla="val -41628"/>
              <a:gd name="adj2" fmla="val -278354"/>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“Print” one can get the whole report in pdf which can be downloaded and printed</a:t>
            </a:r>
          </a:p>
        </p:txBody>
      </p:sp>
    </p:spTree>
    <p:extLst>
      <p:ext uri="{BB962C8B-B14F-4D97-AF65-F5344CB8AC3E}">
        <p14:creationId xmlns:p14="http://schemas.microsoft.com/office/powerpoint/2010/main" val="27665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2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2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grpId="0" nodeType="afterEffect">
                                  <p:stCondLst>
                                    <p:cond delay="30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59632" y="263200"/>
            <a:ext cx="6336704" cy="646331"/>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dirty="0">
                <a:solidFill>
                  <a:srgbClr val="002060"/>
                </a:solidFill>
              </a:rPr>
              <a:t>The line-list of the reported Cases for the selected Syndrome; one can also get the line list in excel sheet by clicking on “Print”</a:t>
            </a:r>
          </a:p>
        </p:txBody>
      </p:sp>
    </p:spTree>
    <p:extLst>
      <p:ext uri="{BB962C8B-B14F-4D97-AF65-F5344CB8AC3E}">
        <p14:creationId xmlns:p14="http://schemas.microsoft.com/office/powerpoint/2010/main" val="28192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7812360" y="3507854"/>
            <a:ext cx="1582550" cy="1008112"/>
          </a:xfrm>
          <a:prstGeom prst="wedgeEllipseCallout">
            <a:avLst>
              <a:gd name="adj1" fmla="val -79904"/>
              <a:gd name="adj2" fmla="val -5130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the marker besides number “6”</a:t>
            </a:r>
          </a:p>
        </p:txBody>
      </p:sp>
      <p:pic>
        <p:nvPicPr>
          <p:cNvPr id="7" name="Picture 6"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5312" y="3456589"/>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66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 fill="hold"/>
                                        <p:tgtEl>
                                          <p:spTgt spid="6"/>
                                        </p:tgtEl>
                                        <p:attrNameLst>
                                          <p:attrName>ppt_x</p:attrName>
                                        </p:attrNameLst>
                                      </p:cBhvr>
                                      <p:tavLst>
                                        <p:tav tm="0">
                                          <p:val>
                                            <p:strVal val="1+#ppt_w/2"/>
                                          </p:val>
                                        </p:tav>
                                        <p:tav tm="100000">
                                          <p:val>
                                            <p:strVal val="#ppt_x"/>
                                          </p:val>
                                        </p:tav>
                                      </p:tavLst>
                                    </p:anim>
                                    <p:anim calcmode="lin" valueType="num">
                                      <p:cBhvr additive="base">
                                        <p:cTn id="8" dur="1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44923"/>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251520" y="1995686"/>
            <a:ext cx="3248178" cy="936104"/>
          </a:xfrm>
          <a:prstGeom prst="wedgeEllipseCallout">
            <a:avLst>
              <a:gd name="adj1" fmla="val 59075"/>
              <a:gd name="adj2" fmla="val 25508"/>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One can see the location of the cases in the map; one can zoom in with “+” to see the break up of these cases further on map</a:t>
            </a:r>
          </a:p>
        </p:txBody>
      </p:sp>
    </p:spTree>
    <p:extLst>
      <p:ext uri="{BB962C8B-B14F-4D97-AF65-F5344CB8AC3E}">
        <p14:creationId xmlns:p14="http://schemas.microsoft.com/office/powerpoint/2010/main" val="390172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335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27784" y="123478"/>
            <a:ext cx="6336704" cy="584775"/>
          </a:xfrm>
          <a:prstGeom prst="rect">
            <a:avLst/>
          </a:prstGeom>
          <a:solidFill>
            <a:schemeClr val="bg1"/>
          </a:solidFill>
          <a:ln>
            <a:solidFill>
              <a:schemeClr val="accent1">
                <a:shade val="50000"/>
              </a:schemeClr>
            </a:solidFill>
          </a:ln>
        </p:spPr>
        <p:txBody>
          <a:bodyPr wrap="square">
            <a:spAutoFit/>
          </a:bodyPr>
          <a:lstStyle/>
          <a:p>
            <a:r>
              <a:rPr lang="en-US" sz="1600" dirty="0">
                <a:solidFill>
                  <a:srgbClr val="002060"/>
                </a:solidFill>
              </a:rPr>
              <a:t>The lower part of the report contains the list of the deaths reported through S form; one can download the .csv file by clicking on “Download”</a:t>
            </a:r>
          </a:p>
        </p:txBody>
      </p:sp>
    </p:spTree>
    <p:extLst>
      <p:ext uri="{BB962C8B-B14F-4D97-AF65-F5344CB8AC3E}">
        <p14:creationId xmlns:p14="http://schemas.microsoft.com/office/powerpoint/2010/main" val="289917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3563888" y="1275606"/>
            <a:ext cx="5400600" cy="1800200"/>
          </a:xfrm>
          <a:prstGeom prst="wedgeEllipseCallout">
            <a:avLst>
              <a:gd name="adj1" fmla="val -72611"/>
              <a:gd name="adj2" fmla="val 26841"/>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“Include data from Desktop” and deselecting / not selecting “Include data from Mobile app”, one can see the summary of the cases reported through the desktop version only;  You cannot get the line list or location of these cases on map as only aggregate data can be submitted through desktop version</a:t>
            </a:r>
          </a:p>
        </p:txBody>
      </p:sp>
      <p:sp>
        <p:nvSpPr>
          <p:cNvPr id="6" name="Rectangle 5"/>
          <p:cNvSpPr/>
          <p:nvPr/>
        </p:nvSpPr>
        <p:spPr>
          <a:xfrm>
            <a:off x="323528" y="2355726"/>
            <a:ext cx="1997627"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6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we will see P form</a:t>
            </a:r>
          </a:p>
        </p:txBody>
      </p:sp>
      <p:sp>
        <p:nvSpPr>
          <p:cNvPr id="3" name="Content Placeholder 2"/>
          <p:cNvSpPr>
            <a:spLocks noGrp="1"/>
          </p:cNvSpPr>
          <p:nvPr>
            <p:ph idx="1"/>
          </p:nvPr>
        </p:nvSpPr>
        <p:spPr/>
        <p:txBody>
          <a:bodyPr>
            <a:normAutofit fontScale="92500" lnSpcReduction="20000"/>
          </a:bodyPr>
          <a:lstStyle/>
          <a:p>
            <a:r>
              <a:rPr lang="en-US" dirty="0"/>
              <a:t>First we will see P form through which details of all the Presumptive cases of 33+ diseases as identified in IDSP (and all syndromes as well) can be updated</a:t>
            </a:r>
          </a:p>
          <a:p>
            <a:r>
              <a:rPr lang="en-US" dirty="0"/>
              <a:t>It will also cover how to report the death of a presumptive case</a:t>
            </a:r>
          </a:p>
          <a:p>
            <a:r>
              <a:rPr lang="en-US" dirty="0"/>
              <a:t>and lastly, using the “Record Aggregate Data” for 4 conditions</a:t>
            </a:r>
          </a:p>
          <a:p>
            <a:endParaRPr lang="en-US" dirty="0"/>
          </a:p>
        </p:txBody>
      </p:sp>
    </p:spTree>
    <p:extLst>
      <p:ext uri="{BB962C8B-B14F-4D97-AF65-F5344CB8AC3E}">
        <p14:creationId xmlns:p14="http://schemas.microsoft.com/office/powerpoint/2010/main" val="37336182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47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779912" y="1347614"/>
            <a:ext cx="5760639" cy="1606378"/>
          </a:xfrm>
          <a:prstGeom prst="wedgeEllipseCallout">
            <a:avLst>
              <a:gd name="adj1" fmla="val -76977"/>
              <a:gd name="adj2" fmla="val 30125"/>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selecting both “Include data from Mobile app” and “Include data from Desktop”, one can see the summary of all the cases reported through the mobile app and desktop version; But the line list and the location in the map would be available for the cases entered through mobile app only</a:t>
            </a:r>
          </a:p>
        </p:txBody>
      </p:sp>
      <p:sp>
        <p:nvSpPr>
          <p:cNvPr id="6" name="Rectangle 5"/>
          <p:cNvSpPr/>
          <p:nvPr/>
        </p:nvSpPr>
        <p:spPr>
          <a:xfrm>
            <a:off x="323529" y="2355726"/>
            <a:ext cx="1872208"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908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4932040" y="1563638"/>
            <a:ext cx="3240360" cy="522137"/>
          </a:xfrm>
          <a:prstGeom prst="wedgeEllipseCallout">
            <a:avLst>
              <a:gd name="adj1" fmla="val -40913"/>
              <a:gd name="adj2" fmla="val 10398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“Presumptive Cases Form Summary</a:t>
            </a:r>
            <a:r>
              <a:rPr lang="en-US" sz="1400" dirty="0">
                <a:solidFill>
                  <a:schemeClr val="tx1"/>
                </a:solidFill>
                <a:sym typeface="Wingdings" panose="05000000000000000000" pitchFamily="2" charset="2"/>
              </a:rPr>
              <a:t>” </a:t>
            </a:r>
            <a:endParaRPr lang="en-US" sz="1400" dirty="0">
              <a:solidFill>
                <a:schemeClr val="tx1"/>
              </a:solidFill>
            </a:endParaRP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302590"/>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8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71600" y="1246113"/>
            <a:ext cx="8100392" cy="584775"/>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600" dirty="0">
                <a:solidFill>
                  <a:srgbClr val="002060"/>
                </a:solidFill>
              </a:rPr>
              <a:t>This report will show the data in aggregate i.e. number of cases entered through P form; </a:t>
            </a:r>
          </a:p>
          <a:p>
            <a:r>
              <a:rPr lang="en-US" sz="1600" dirty="0">
                <a:solidFill>
                  <a:srgbClr val="002060"/>
                </a:solidFill>
              </a:rPr>
              <a:t>you can change the “From Date” and “To Date”</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681" y="2654878"/>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a:off x="5580112" y="2465735"/>
            <a:ext cx="1542964" cy="576064"/>
          </a:xfrm>
          <a:prstGeom prst="wedgeEllipseCallout">
            <a:avLst>
              <a:gd name="adj1" fmla="val -82026"/>
              <a:gd name="adj2" fmla="val -1738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here</a:t>
            </a:r>
          </a:p>
        </p:txBody>
      </p:sp>
    </p:spTree>
    <p:extLst>
      <p:ext uri="{BB962C8B-B14F-4D97-AF65-F5344CB8AC3E}">
        <p14:creationId xmlns:p14="http://schemas.microsoft.com/office/powerpoint/2010/main" val="188889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335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547664" y="2715766"/>
            <a:ext cx="3248178" cy="936104"/>
          </a:xfrm>
          <a:prstGeom prst="wedgeEllipseCallout">
            <a:avLst>
              <a:gd name="adj1" fmla="val -8642"/>
              <a:gd name="adj2" fmla="val -47982"/>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This is how upper part of the report will look like; this part is for “Syndromes”</a:t>
            </a:r>
          </a:p>
        </p:txBody>
      </p:sp>
    </p:spTree>
    <p:extLst>
      <p:ext uri="{BB962C8B-B14F-4D97-AF65-F5344CB8AC3E}">
        <p14:creationId xmlns:p14="http://schemas.microsoft.com/office/powerpoint/2010/main" val="177056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6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1187624" y="4011910"/>
            <a:ext cx="3024336" cy="936104"/>
          </a:xfrm>
          <a:prstGeom prst="wedgeEllipseCallout">
            <a:avLst>
              <a:gd name="adj1" fmla="val -8642"/>
              <a:gd name="adj2" fmla="val -47982"/>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This is how lower part of the report will look like; this part is for “Diseases”</a:t>
            </a:r>
          </a:p>
        </p:txBody>
      </p:sp>
    </p:spTree>
    <p:extLst>
      <p:ext uri="{BB962C8B-B14F-4D97-AF65-F5344CB8AC3E}">
        <p14:creationId xmlns:p14="http://schemas.microsoft.com/office/powerpoint/2010/main" val="409462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3359"/>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Callout 5"/>
          <p:cNvSpPr/>
          <p:nvPr/>
        </p:nvSpPr>
        <p:spPr>
          <a:xfrm>
            <a:off x="2483768" y="19567"/>
            <a:ext cx="4464496" cy="790097"/>
          </a:xfrm>
          <a:prstGeom prst="wedgeEllipseCallout">
            <a:avLst>
              <a:gd name="adj1" fmla="val -86086"/>
              <a:gd name="adj2" fmla="val -28872"/>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“Print” one can get the whole report in pdf which can be downloaded and printed</a:t>
            </a:r>
          </a:p>
        </p:txBody>
      </p:sp>
      <p:sp>
        <p:nvSpPr>
          <p:cNvPr id="7" name="Oval Callout 6"/>
          <p:cNvSpPr/>
          <p:nvPr/>
        </p:nvSpPr>
        <p:spPr>
          <a:xfrm>
            <a:off x="1547664" y="2776517"/>
            <a:ext cx="4211379" cy="1174642"/>
          </a:xfrm>
          <a:prstGeom prst="wedgeEllipseCallout">
            <a:avLst>
              <a:gd name="adj1" fmla="val 62193"/>
              <a:gd name="adj2" fmla="val 76887"/>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can get the line list &amp; location of these P form cases on map by clicking on the numbers and the markers respectively just as explained in “Suspected cases form summary”</a:t>
            </a:r>
          </a:p>
        </p:txBody>
      </p:sp>
    </p:spTree>
    <p:extLst>
      <p:ext uri="{BB962C8B-B14F-4D97-AF65-F5344CB8AC3E}">
        <p14:creationId xmlns:p14="http://schemas.microsoft.com/office/powerpoint/2010/main" val="407385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4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4817"/>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055" y="2533749"/>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188085" y="1171035"/>
            <a:ext cx="4104456" cy="522137"/>
          </a:xfrm>
          <a:prstGeom prst="wedgeEllipseCallout">
            <a:avLst>
              <a:gd name="adj1" fmla="val 33995"/>
              <a:gd name="adj2" fmla="val 24329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“Laboratory Cases Form Summary”</a:t>
            </a:r>
          </a:p>
        </p:txBody>
      </p:sp>
    </p:spTree>
    <p:extLst>
      <p:ext uri="{BB962C8B-B14F-4D97-AF65-F5344CB8AC3E}">
        <p14:creationId xmlns:p14="http://schemas.microsoft.com/office/powerpoint/2010/main" val="112700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1099398"/>
            <a:ext cx="8316416" cy="584775"/>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sz="1600" dirty="0">
                <a:solidFill>
                  <a:srgbClr val="002060"/>
                </a:solidFill>
              </a:rPr>
              <a:t>This report will show the data in aggregate i.e. number of cases entered through L form; </a:t>
            </a:r>
          </a:p>
          <a:p>
            <a:r>
              <a:rPr lang="en-US" sz="1600" dirty="0">
                <a:solidFill>
                  <a:srgbClr val="002060"/>
                </a:solidFill>
              </a:rPr>
              <a:t>you can also change the “From Date” and “To Date”</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267" y="2427734"/>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01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48264" y="1110808"/>
            <a:ext cx="1944216" cy="3046988"/>
          </a:xfrm>
          <a:prstGeom prst="rect">
            <a:avLst/>
          </a:prstGeom>
          <a:noFill/>
          <a:ln>
            <a:solidFill>
              <a:schemeClr val="accent1"/>
            </a:solidFill>
          </a:ln>
          <a:effectLst>
            <a:glow rad="63500">
              <a:schemeClr val="accent3">
                <a:satMod val="175000"/>
                <a:alpha val="40000"/>
              </a:schemeClr>
            </a:glow>
          </a:effectLst>
        </p:spPr>
        <p:txBody>
          <a:bodyPr wrap="square" rtlCol="0">
            <a:spAutoFit/>
          </a:bodyPr>
          <a:lstStyle/>
          <a:p>
            <a:r>
              <a:rPr lang="en-US" sz="1600" dirty="0">
                <a:solidFill>
                  <a:srgbClr val="002060"/>
                </a:solidFill>
              </a:rPr>
              <a:t>This report shows the number of test/s performed for a particular disease (with the type/s of the test/s performed) along with number of positive samples (and distribution of the positive cases in Age and Gender)</a:t>
            </a:r>
          </a:p>
        </p:txBody>
      </p:sp>
      <p:sp>
        <p:nvSpPr>
          <p:cNvPr id="5" name="Oval Callout 4"/>
          <p:cNvSpPr/>
          <p:nvPr/>
        </p:nvSpPr>
        <p:spPr>
          <a:xfrm>
            <a:off x="3275856" y="-10147"/>
            <a:ext cx="5760640" cy="617628"/>
          </a:xfrm>
          <a:prstGeom prst="wedgeEllipseCallout">
            <a:avLst>
              <a:gd name="adj1" fmla="val -92130"/>
              <a:gd name="adj2" fmla="val -28105"/>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“Print” one can get the whole report in pdf which can be downloaded and printed</a:t>
            </a:r>
          </a:p>
        </p:txBody>
      </p:sp>
    </p:spTree>
    <p:extLst>
      <p:ext uri="{BB962C8B-B14F-4D97-AF65-F5344CB8AC3E}">
        <p14:creationId xmlns:p14="http://schemas.microsoft.com/office/powerpoint/2010/main" val="51509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4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75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620" y="2782336"/>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252536" y="1347614"/>
            <a:ext cx="4104456" cy="522137"/>
          </a:xfrm>
          <a:prstGeom prst="wedgeEllipseCallout">
            <a:avLst>
              <a:gd name="adj1" fmla="val 33995"/>
              <a:gd name="adj2" fmla="val 24329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“Patient History Report”</a:t>
            </a:r>
          </a:p>
        </p:txBody>
      </p:sp>
    </p:spTree>
    <p:extLst>
      <p:ext uri="{BB962C8B-B14F-4D97-AF65-F5344CB8AC3E}">
        <p14:creationId xmlns:p14="http://schemas.microsoft.com/office/powerpoint/2010/main" val="415187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302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2123728" y="267494"/>
            <a:ext cx="3888432" cy="668610"/>
          </a:xfrm>
          <a:prstGeom prst="wedgeEllipseCallout">
            <a:avLst>
              <a:gd name="adj1" fmla="val -21616"/>
              <a:gd name="adj2" fmla="val 13247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Click on “Forms” and then </a:t>
            </a:r>
          </a:p>
          <a:p>
            <a:pPr algn="ctr"/>
            <a:r>
              <a:rPr lang="en-US" sz="1400" dirty="0">
                <a:solidFill>
                  <a:srgbClr val="002060"/>
                </a:solidFill>
              </a:rPr>
              <a:t>click on “Presumptive Cases Form” </a:t>
            </a:r>
          </a:p>
        </p:txBody>
      </p:sp>
      <p:pic>
        <p:nvPicPr>
          <p:cNvPr id="6" name="Picture 5"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419622"/>
            <a:ext cx="686073" cy="68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42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HIP Coordinator\Study Material IHIP\Gujarat State Training IHIP 3-4 Apr 2019\Review all ppts screenshots\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9427"/>
            <a:ext cx="9144000" cy="25846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1255" y="39999"/>
            <a:ext cx="8221490" cy="830997"/>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600" dirty="0"/>
              <a:t>This report gives the list of the cases entered in the system (by P &amp; L form users) for a particular health facility / a laboratory for the selected time line; you can change the From Date and To Date to change the time period for which the report is required</a:t>
            </a:r>
          </a:p>
        </p:txBody>
      </p:sp>
      <p:sp>
        <p:nvSpPr>
          <p:cNvPr id="6" name="TextBox 5"/>
          <p:cNvSpPr txBox="1"/>
          <p:nvPr/>
        </p:nvSpPr>
        <p:spPr>
          <a:xfrm>
            <a:off x="323528" y="4299942"/>
            <a:ext cx="8221490" cy="584775"/>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600" dirty="0"/>
              <a:t>You can also get the details of the a particular patient or patients by using one or more of the identification filters like Mobile Number, First Name and  ID type &amp; number</a:t>
            </a:r>
          </a:p>
        </p:txBody>
      </p:sp>
      <p:sp>
        <p:nvSpPr>
          <p:cNvPr id="7" name="Rectangle 6"/>
          <p:cNvSpPr/>
          <p:nvPr/>
        </p:nvSpPr>
        <p:spPr>
          <a:xfrm>
            <a:off x="6156176" y="3344755"/>
            <a:ext cx="2177658"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203" y="3322652"/>
            <a:ext cx="6048699"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47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2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01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40152" y="1923768"/>
            <a:ext cx="2870658"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2483768" y="79468"/>
            <a:ext cx="4104456" cy="1203598"/>
          </a:xfrm>
          <a:prstGeom prst="wedgeEllipseCallout">
            <a:avLst>
              <a:gd name="adj1" fmla="val 33506"/>
              <a:gd name="adj2" fmla="val 10265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 time period has been selected and then “Search” button has been clicked; and the following list is generated</a:t>
            </a:r>
          </a:p>
        </p:txBody>
      </p:sp>
      <p:sp>
        <p:nvSpPr>
          <p:cNvPr id="7" name="Rectangle 6"/>
          <p:cNvSpPr/>
          <p:nvPr/>
        </p:nvSpPr>
        <p:spPr>
          <a:xfrm>
            <a:off x="323528" y="2787774"/>
            <a:ext cx="8424936" cy="2376264"/>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84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3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01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Callout 7"/>
          <p:cNvSpPr/>
          <p:nvPr/>
        </p:nvSpPr>
        <p:spPr>
          <a:xfrm>
            <a:off x="2483768" y="-64548"/>
            <a:ext cx="5040560" cy="1340154"/>
          </a:xfrm>
          <a:prstGeom prst="wedgeEllipseCallout">
            <a:avLst>
              <a:gd name="adj1" fmla="val -81782"/>
              <a:gd name="adj2" fmla="val 20842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the patient name, you can get the “Patient Details Report” for that case in a pdf which can be printed and shared with the patient if required; it will also contain the result/s of the lab test/s of the case (if any)</a:t>
            </a:r>
          </a:p>
        </p:txBody>
      </p:sp>
    </p:spTree>
    <p:extLst>
      <p:ext uri="{BB962C8B-B14F-4D97-AF65-F5344CB8AC3E}">
        <p14:creationId xmlns:p14="http://schemas.microsoft.com/office/powerpoint/2010/main" val="53400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14011"/>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45302" y="3055258"/>
            <a:ext cx="28803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100392" y="3055258"/>
            <a:ext cx="28803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03038" y="2449220"/>
            <a:ext cx="7861450" cy="338554"/>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600" dirty="0"/>
              <a:t>One can click on these “Right Arrows” to expand the view of the line list with more columns</a:t>
            </a:r>
          </a:p>
        </p:txBody>
      </p:sp>
      <p:sp>
        <p:nvSpPr>
          <p:cNvPr id="9" name="Oval Callout 8"/>
          <p:cNvSpPr/>
          <p:nvPr/>
        </p:nvSpPr>
        <p:spPr>
          <a:xfrm>
            <a:off x="2555776" y="1338149"/>
            <a:ext cx="5040560" cy="576064"/>
          </a:xfrm>
          <a:prstGeom prst="wedgeEllipseCallout">
            <a:avLst>
              <a:gd name="adj1" fmla="val -81782"/>
              <a:gd name="adj2" fmla="val 162049"/>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can click on “Export” to get the .csv file of the line list</a:t>
            </a:r>
          </a:p>
        </p:txBody>
      </p:sp>
    </p:spTree>
    <p:extLst>
      <p:ext uri="{BB962C8B-B14F-4D97-AF65-F5344CB8AC3E}">
        <p14:creationId xmlns:p14="http://schemas.microsoft.com/office/powerpoint/2010/main" val="320470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1" fill="hold" grpId="0" nodeType="afterEffect">
                                  <p:stCondLst>
                                    <p:cond delay="25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3827"/>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145" y="3000651"/>
            <a:ext cx="470049" cy="470049"/>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266391" y="1622561"/>
            <a:ext cx="4104456" cy="522137"/>
          </a:xfrm>
          <a:prstGeom prst="wedgeEllipseCallout">
            <a:avLst>
              <a:gd name="adj1" fmla="val 35514"/>
              <a:gd name="adj2" fmla="val 231353"/>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Now, click on </a:t>
            </a:r>
          </a:p>
          <a:p>
            <a:pPr algn="ctr"/>
            <a:r>
              <a:rPr lang="en-US" sz="1400" dirty="0">
                <a:solidFill>
                  <a:schemeClr val="tx1"/>
                </a:solidFill>
              </a:rPr>
              <a:t>“Lab Performance Report”</a:t>
            </a:r>
          </a:p>
        </p:txBody>
      </p:sp>
    </p:spTree>
    <p:extLst>
      <p:ext uri="{BB962C8B-B14F-4D97-AF65-F5344CB8AC3E}">
        <p14:creationId xmlns:p14="http://schemas.microsoft.com/office/powerpoint/2010/main" val="167464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HIP Coordinator\Study Material IHIP\Gujarat State Training IHIP 3-4 Apr 2019\Review all ppts screenshots\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3514"/>
            <a:ext cx="9144000" cy="2676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90" y="9177"/>
            <a:ext cx="8999324" cy="830997"/>
          </a:xfrm>
          <a:prstGeom prst="rect">
            <a:avLst/>
          </a:prstGeom>
          <a:solidFill>
            <a:schemeClr val="bg1"/>
          </a:solidFill>
          <a:ln>
            <a:solidFill>
              <a:schemeClr val="accent1"/>
            </a:solidFill>
          </a:ln>
          <a:effectLst>
            <a:glow rad="63500">
              <a:schemeClr val="accent3">
                <a:satMod val="175000"/>
                <a:alpha val="40000"/>
              </a:schemeClr>
            </a:glow>
          </a:effectLst>
        </p:spPr>
        <p:txBody>
          <a:bodyPr wrap="square" rtlCol="0">
            <a:spAutoFit/>
          </a:bodyPr>
          <a:lstStyle/>
          <a:p>
            <a:r>
              <a:rPr lang="en-US" sz="1600" dirty="0"/>
              <a:t>This report gives disease wise frequency table having the cumulative number of the cases entered in the system by L form users of the health facility / a laboratory for the selected time line; you just need to select the From Date and To Date to and click on search to get the report for the selected time period</a:t>
            </a:r>
          </a:p>
        </p:txBody>
      </p:sp>
      <p:sp>
        <p:nvSpPr>
          <p:cNvPr id="6" name="Rectangle 5"/>
          <p:cNvSpPr/>
          <p:nvPr/>
        </p:nvSpPr>
        <p:spPr>
          <a:xfrm>
            <a:off x="60418" y="3347545"/>
            <a:ext cx="2927405" cy="50405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1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3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descr="D:\IHIP Coordinator\Study Material IHIP\Gujarat State Training IHIP 3-4 Apr 2019\Review all ppts screenshots\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9582"/>
            <a:ext cx="9144000" cy="2971978"/>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115616" y="-64548"/>
            <a:ext cx="7344816" cy="1412162"/>
          </a:xfrm>
          <a:prstGeom prst="wedgeEllipseCallout">
            <a:avLst>
              <a:gd name="adj1" fmla="val -8194"/>
              <a:gd name="adj2" fmla="val 156394"/>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Here, a particular period has been selected and then “Search” button has been clicked; and the following frequency table is generated which is disease wise and contains the cumulative number of samples tested and cumulative number of positive cases for the selected time period</a:t>
            </a:r>
          </a:p>
        </p:txBody>
      </p:sp>
      <p:sp>
        <p:nvSpPr>
          <p:cNvPr id="6" name="Rectangle 5"/>
          <p:cNvSpPr/>
          <p:nvPr/>
        </p:nvSpPr>
        <p:spPr>
          <a:xfrm>
            <a:off x="35496" y="2900878"/>
            <a:ext cx="6984776" cy="1080120"/>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463378"/>
            <a:ext cx="3024336" cy="386219"/>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5039544" y="3980998"/>
            <a:ext cx="4104456" cy="522137"/>
          </a:xfrm>
          <a:prstGeom prst="wedgeEllipseCallout">
            <a:avLst>
              <a:gd name="adj1" fmla="val -10716"/>
              <a:gd name="adj2" fmla="val -17501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can click on this numbers to get the line list of those cases</a:t>
            </a:r>
          </a:p>
        </p:txBody>
      </p:sp>
      <p:sp>
        <p:nvSpPr>
          <p:cNvPr id="9" name="Oval Callout 8"/>
          <p:cNvSpPr/>
          <p:nvPr/>
        </p:nvSpPr>
        <p:spPr>
          <a:xfrm>
            <a:off x="323528" y="4565240"/>
            <a:ext cx="4104456" cy="522137"/>
          </a:xfrm>
          <a:prstGeom prst="wedgeEllipseCallout">
            <a:avLst>
              <a:gd name="adj1" fmla="val 46071"/>
              <a:gd name="adj2" fmla="val -215802"/>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Let’s click on </a:t>
            </a:r>
          </a:p>
          <a:p>
            <a:pPr algn="ctr"/>
            <a:r>
              <a:rPr lang="en-US" sz="1400" dirty="0">
                <a:solidFill>
                  <a:schemeClr val="tx1"/>
                </a:solidFill>
              </a:rPr>
              <a:t>Number ‘10’ here</a:t>
            </a:r>
          </a:p>
        </p:txBody>
      </p:sp>
    </p:spTree>
    <p:extLst>
      <p:ext uri="{BB962C8B-B14F-4D97-AF65-F5344CB8AC3E}">
        <p14:creationId xmlns:p14="http://schemas.microsoft.com/office/powerpoint/2010/main" val="210867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20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3" y="-8320"/>
            <a:ext cx="9197444" cy="517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2483768" y="-64548"/>
            <a:ext cx="5040560" cy="1340154"/>
          </a:xfrm>
          <a:prstGeom prst="wedgeEllipseCallout">
            <a:avLst>
              <a:gd name="adj1" fmla="val 38496"/>
              <a:gd name="adj2" fmla="val 166856"/>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report is showing the line list of all 10 positive cases of Dengue</a:t>
            </a:r>
          </a:p>
        </p:txBody>
      </p:sp>
      <p:sp>
        <p:nvSpPr>
          <p:cNvPr id="6" name="Oval Callout 5"/>
          <p:cNvSpPr/>
          <p:nvPr/>
        </p:nvSpPr>
        <p:spPr>
          <a:xfrm>
            <a:off x="1927804" y="3867894"/>
            <a:ext cx="5452508" cy="1206203"/>
          </a:xfrm>
          <a:prstGeom prst="wedgeEllipseCallout">
            <a:avLst>
              <a:gd name="adj1" fmla="val -74698"/>
              <a:gd name="adj2" fmla="val -113440"/>
            </a:avLst>
          </a:prstGeom>
          <a:solidFill>
            <a:schemeClr val="bg1"/>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By clicking on the patient name, you can get the “Patient History Form” for that case in a pdf which can be printed and shared with the patient if required; it will also contain the result/s of the lab test/s of the case</a:t>
            </a:r>
          </a:p>
        </p:txBody>
      </p:sp>
    </p:spTree>
    <p:extLst>
      <p:ext uri="{BB962C8B-B14F-4D97-AF65-F5344CB8AC3E}">
        <p14:creationId xmlns:p14="http://schemas.microsoft.com/office/powerpoint/2010/main" val="19117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2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3419872" y="123478"/>
            <a:ext cx="1872208" cy="504056"/>
          </a:xfrm>
          <a:prstGeom prst="wedgeEllipseCallout">
            <a:avLst>
              <a:gd name="adj1" fmla="val -39826"/>
              <a:gd name="adj2" fmla="val 83562"/>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on </a:t>
            </a:r>
          </a:p>
          <a:p>
            <a:pPr algn="ctr"/>
            <a:r>
              <a:rPr lang="en-US" sz="1400" dirty="0">
                <a:solidFill>
                  <a:schemeClr val="tx1"/>
                </a:solidFill>
              </a:rPr>
              <a:t>“View Map”</a:t>
            </a:r>
          </a:p>
        </p:txBody>
      </p:sp>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915566"/>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26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611560" y="1059582"/>
            <a:ext cx="1872208" cy="504056"/>
          </a:xfrm>
          <a:prstGeom prst="wedgeEllipseCallout">
            <a:avLst>
              <a:gd name="adj1" fmla="val -51481"/>
              <a:gd name="adj2" fmla="val 60885"/>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Click this </a:t>
            </a:r>
            <a:r>
              <a:rPr lang="en-US" sz="1400" b="1" dirty="0">
                <a:solidFill>
                  <a:srgbClr val="FF0000"/>
                </a:solidFill>
              </a:rPr>
              <a:t>Marker</a:t>
            </a:r>
          </a:p>
        </p:txBody>
      </p:sp>
      <p:pic>
        <p:nvPicPr>
          <p:cNvPr id="5" name="Picture 4" descr="D:\IHIP Coordinator\Study Material IHIP\Gujarat State Training IHIP 3-4 Apr 2019\b0b6dd8e-clickgif_01v01v01v01v0000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35" y="1632845"/>
            <a:ext cx="470049" cy="4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5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4307</TotalTime>
  <Words>3270</Words>
  <Application>Microsoft Office PowerPoint</Application>
  <PresentationFormat>On-screen Show (16:9)</PresentationFormat>
  <Paragraphs>171</Paragraphs>
  <Slides>104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104</vt:i4>
      </vt:variant>
    </vt:vector>
  </HeadingPairs>
  <TitlesOfParts>
    <vt:vector size="107" baseType="lpstr">
      <vt:lpstr>Arial</vt:lpstr>
      <vt:lpstr>Calibri</vt:lpstr>
      <vt:lpstr>Office Theme</vt:lpstr>
      <vt:lpstr>P form entry and other functions of P form user account</vt:lpstr>
      <vt:lpstr>Learning Objectives</vt:lpstr>
      <vt:lpstr>PowerPoint Presentation</vt:lpstr>
      <vt:lpstr>PowerPoint Presentation</vt:lpstr>
      <vt:lpstr>PowerPoint Presentation</vt:lpstr>
      <vt:lpstr>PowerPoint Presentation</vt:lpstr>
      <vt:lpstr>PowerPoint Presentation</vt:lpstr>
      <vt:lpstr>First we will see P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JARIWALA, Devang</dc:creator>
  <cp:lastModifiedBy>JARIWALA, Devang</cp:lastModifiedBy>
  <cp:revision>207</cp:revision>
  <dcterms:created xsi:type="dcterms:W3CDTF">2019-03-03T06:02:59Z</dcterms:created>
  <dcterms:modified xsi:type="dcterms:W3CDTF">2021-02-18T11:44:45Z</dcterms:modified>
</cp:coreProperties>
</file>