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4" r:id="rId3"/>
    <p:sldId id="296" r:id="rId4"/>
    <p:sldId id="297" r:id="rId5"/>
    <p:sldId id="298" r:id="rId6"/>
    <p:sldId id="295" r:id="rId7"/>
    <p:sldId id="299" r:id="rId8"/>
    <p:sldId id="300" r:id="rId9"/>
    <p:sldId id="301" r:id="rId10"/>
    <p:sldId id="302" r:id="rId11"/>
    <p:sldId id="303" r:id="rId12"/>
    <p:sldId id="304" r:id="rId13"/>
    <p:sldId id="28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37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DE4E70-79F5-4151-8B31-C95B6C994F9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44666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4E70-79F5-4151-8B31-C95B6C994F9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175679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4E70-79F5-4151-8B31-C95B6C994F9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376369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4E70-79F5-4151-8B31-C95B6C994F9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177447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E4E70-79F5-4151-8B31-C95B6C994F9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235848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DE4E70-79F5-4151-8B31-C95B6C994F9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146285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DE4E70-79F5-4151-8B31-C95B6C994F9F}"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305633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DE4E70-79F5-4151-8B31-C95B6C994F9F}"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337207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4E70-79F5-4151-8B31-C95B6C994F9F}"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274813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4E70-79F5-4151-8B31-C95B6C994F9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195143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4E70-79F5-4151-8B31-C95B6C994F9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676D9-BA73-43BF-80EC-9A8B2D66B1E6}" type="slidenum">
              <a:rPr lang="en-US" smtClean="0"/>
              <a:t>‹#›</a:t>
            </a:fld>
            <a:endParaRPr lang="en-US"/>
          </a:p>
        </p:txBody>
      </p:sp>
    </p:spTree>
    <p:extLst>
      <p:ext uri="{BB962C8B-B14F-4D97-AF65-F5344CB8AC3E}">
        <p14:creationId xmlns:p14="http://schemas.microsoft.com/office/powerpoint/2010/main" val="327123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4E70-79F5-4151-8B31-C95B6C994F9F}" type="datetimeFigureOut">
              <a:rPr lang="en-US" smtClean="0"/>
              <a:t>2/19/2021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2676D9-BA73-43BF-80EC-9A8B2D66B1E6}" type="slidenum">
              <a:rPr lang="en-US" smtClean="0"/>
              <a:t>‹#›</a:t>
            </a:fld>
            <a:endParaRPr lang="en-US"/>
          </a:p>
        </p:txBody>
      </p:sp>
    </p:spTree>
    <p:extLst>
      <p:ext uri="{BB962C8B-B14F-4D97-AF65-F5344CB8AC3E}">
        <p14:creationId xmlns:p14="http://schemas.microsoft.com/office/powerpoint/2010/main" val="263374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hip.nhp.gov.in/idsp/#!/logi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Downloads menu</a:t>
            </a:r>
          </a:p>
        </p:txBody>
      </p:sp>
      <p:sp>
        <p:nvSpPr>
          <p:cNvPr id="4" name="Subtitle 3">
            <a:extLst>
              <a:ext uri="{FF2B5EF4-FFF2-40B4-BE49-F238E27FC236}">
                <a16:creationId xmlns:a16="http://schemas.microsoft.com/office/drawing/2014/main" id="{5D16EE1D-2AF4-40FC-B660-8A71257BD2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334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E294-712A-4E13-ACFA-70E0684021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2BB716-F54F-4682-BD4D-AB1AA5725DF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953D9ED-5101-45EB-8DA0-48D069CDF722}"/>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EAB2AA9B-DE59-4E14-AC84-8513D621CFFC}"/>
              </a:ext>
            </a:extLst>
          </p:cNvPr>
          <p:cNvSpPr/>
          <p:nvPr/>
        </p:nvSpPr>
        <p:spPr>
          <a:xfrm>
            <a:off x="473700" y="6520"/>
            <a:ext cx="4176464" cy="2639302"/>
          </a:xfrm>
          <a:prstGeom prst="wedgeEllipseCallout">
            <a:avLst>
              <a:gd name="adj1" fmla="val 62423"/>
              <a:gd name="adj2" fmla="val 2206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Then click on “User Guides” submenu to download User Guides or User Manuals prepared with regard to different Users or Specific Menu or Specific Functions; they have been uploaded recently that’s why you can see “New” label in front of each user guide</a:t>
            </a:r>
          </a:p>
        </p:txBody>
      </p:sp>
    </p:spTree>
    <p:extLst>
      <p:ext uri="{BB962C8B-B14F-4D97-AF65-F5344CB8AC3E}">
        <p14:creationId xmlns:p14="http://schemas.microsoft.com/office/powerpoint/2010/main" val="351073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4800-B3B3-47F1-B2B3-9F30B37B9B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6421BF-9D2D-40AD-9261-9F9A5EE5013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2B1F09-9229-49F1-87A0-75AD230AB049}"/>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AE884603-50B3-4D74-A045-E54BEECEA8A4}"/>
              </a:ext>
            </a:extLst>
          </p:cNvPr>
          <p:cNvSpPr/>
          <p:nvPr/>
        </p:nvSpPr>
        <p:spPr>
          <a:xfrm>
            <a:off x="2915816" y="364497"/>
            <a:ext cx="3312368" cy="576064"/>
          </a:xfrm>
          <a:prstGeom prst="wedgeEllipseCallout">
            <a:avLst>
              <a:gd name="adj1" fmla="val 50297"/>
              <a:gd name="adj2" fmla="val 30785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Now Click on </a:t>
            </a:r>
          </a:p>
          <a:p>
            <a:pPr algn="ctr"/>
            <a:r>
              <a:rPr lang="en-US" sz="1400" dirty="0">
                <a:solidFill>
                  <a:srgbClr val="002060"/>
                </a:solidFill>
              </a:rPr>
              <a:t>“Video Tutorials”</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DE87BC5A-3D66-43C0-AFA8-8D6AF393437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336725"/>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5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7A0F-C2C9-4050-BF14-A21E23C4EE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81A9A2-48FD-4936-A934-3DD4618C3F1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A2C1D15-C4C3-4225-A549-41E6E29AB4ED}"/>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81B1DCF5-3D48-474F-913A-E4A2E26C5F24}"/>
              </a:ext>
            </a:extLst>
          </p:cNvPr>
          <p:cNvSpPr/>
          <p:nvPr/>
        </p:nvSpPr>
        <p:spPr>
          <a:xfrm>
            <a:off x="2771800" y="3016959"/>
            <a:ext cx="4741895" cy="2234312"/>
          </a:xfrm>
          <a:prstGeom prst="wedgeEllipseCallout">
            <a:avLst>
              <a:gd name="adj1" fmla="val 28818"/>
              <a:gd name="adj2" fmla="val -6683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One can click on specific video link to know about that. The links are prepared for different users and accordingly the user can select the link for which he or she needs to know how to utilize IHIP web portal for data entry or seeing / doing other menus / functions such as “Reports”, “View Map”, “Administration” etc.</a:t>
            </a:r>
          </a:p>
        </p:txBody>
      </p:sp>
    </p:spTree>
    <p:extLst>
      <p:ext uri="{BB962C8B-B14F-4D97-AF65-F5344CB8AC3E}">
        <p14:creationId xmlns:p14="http://schemas.microsoft.com/office/powerpoint/2010/main" val="411398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6632" y="2110085"/>
            <a:ext cx="363073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spTree>
    <p:extLst>
      <p:ext uri="{BB962C8B-B14F-4D97-AF65-F5344CB8AC3E}">
        <p14:creationId xmlns:p14="http://schemas.microsoft.com/office/powerpoint/2010/main" val="314122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B680-DAE5-459E-998F-9099E6979B4B}"/>
              </a:ext>
            </a:extLst>
          </p:cNvPr>
          <p:cNvSpPr>
            <a:spLocks noGrp="1"/>
          </p:cNvSpPr>
          <p:nvPr>
            <p:ph type="title"/>
          </p:nvPr>
        </p:nvSpPr>
        <p:spPr>
          <a:xfrm>
            <a:off x="457200" y="205978"/>
            <a:ext cx="8229600" cy="857250"/>
          </a:xfrm>
        </p:spPr>
        <p:txBody>
          <a:bodyPr/>
          <a:lstStyle/>
          <a:p>
            <a:r>
              <a:rPr lang="en-US"/>
              <a:t>Learning Objectives</a:t>
            </a:r>
            <a:endParaRPr lang="en-US" dirty="0"/>
          </a:p>
        </p:txBody>
      </p:sp>
      <p:sp>
        <p:nvSpPr>
          <p:cNvPr id="3" name="Content Placeholder 2">
            <a:extLst>
              <a:ext uri="{FF2B5EF4-FFF2-40B4-BE49-F238E27FC236}">
                <a16:creationId xmlns:a16="http://schemas.microsoft.com/office/drawing/2014/main" id="{E6E280AC-0E5F-480B-A48E-BB3F50903353}"/>
              </a:ext>
            </a:extLst>
          </p:cNvPr>
          <p:cNvSpPr>
            <a:spLocks noGrp="1"/>
          </p:cNvSpPr>
          <p:nvPr>
            <p:ph idx="1"/>
          </p:nvPr>
        </p:nvSpPr>
        <p:spPr>
          <a:xfrm>
            <a:off x="457200" y="1200151"/>
            <a:ext cx="8229600" cy="3394472"/>
          </a:xfrm>
        </p:spPr>
        <p:txBody>
          <a:bodyPr>
            <a:normAutofit lnSpcReduction="10000"/>
          </a:bodyPr>
          <a:lstStyle/>
          <a:p>
            <a:r>
              <a:rPr lang="en-US" dirty="0"/>
              <a:t>To learn different submenu (as following) under “Downloads” menu</a:t>
            </a:r>
          </a:p>
          <a:p>
            <a:pPr lvl="1"/>
            <a:r>
              <a:rPr lang="en-US" dirty="0"/>
              <a:t>Download App</a:t>
            </a:r>
          </a:p>
          <a:p>
            <a:pPr lvl="1"/>
            <a:r>
              <a:rPr lang="en-US" dirty="0" err="1"/>
              <a:t>ToT</a:t>
            </a:r>
            <a:r>
              <a:rPr lang="en-US" dirty="0"/>
              <a:t> Documents</a:t>
            </a:r>
          </a:p>
          <a:p>
            <a:pPr lvl="1"/>
            <a:r>
              <a:rPr lang="en-US" dirty="0"/>
              <a:t>Blank forms</a:t>
            </a:r>
          </a:p>
          <a:p>
            <a:pPr lvl="1"/>
            <a:r>
              <a:rPr lang="en-US" dirty="0"/>
              <a:t>User Guides</a:t>
            </a:r>
          </a:p>
          <a:p>
            <a:pPr lvl="1"/>
            <a:r>
              <a:rPr lang="en-US" dirty="0"/>
              <a:t>Video Tutorials</a:t>
            </a:r>
          </a:p>
        </p:txBody>
      </p:sp>
    </p:spTree>
    <p:extLst>
      <p:ext uri="{BB962C8B-B14F-4D97-AF65-F5344CB8AC3E}">
        <p14:creationId xmlns:p14="http://schemas.microsoft.com/office/powerpoint/2010/main" val="337614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47530" y="3727821"/>
            <a:ext cx="3779912" cy="1200329"/>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After typing the relevant link (</a:t>
            </a:r>
            <a:r>
              <a:rPr lang="en-US" dirty="0">
                <a:hlinkClick r:id="rId3"/>
              </a:rPr>
              <a:t>https://ihip.nhp.gov.in/idsp/#!/login</a:t>
            </a:r>
            <a:r>
              <a:rPr lang="en-US" dirty="0"/>
              <a:t>)</a:t>
            </a:r>
            <a:r>
              <a:rPr lang="en-US" dirty="0">
                <a:solidFill>
                  <a:srgbClr val="002060"/>
                </a:solidFill>
              </a:rPr>
              <a:t> in the URL, you will come to the  “Sign In” page</a:t>
            </a:r>
          </a:p>
        </p:txBody>
      </p:sp>
    </p:spTree>
    <p:extLst>
      <p:ext uri="{BB962C8B-B14F-4D97-AF65-F5344CB8AC3E}">
        <p14:creationId xmlns:p14="http://schemas.microsoft.com/office/powerpoint/2010/main" val="71780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52120" y="3579862"/>
            <a:ext cx="2880320" cy="1477328"/>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Write Username and Password in the relevant fields and enter the CAPTCHA; then click on “Sign In” button to log in</a:t>
            </a:r>
          </a:p>
        </p:txBody>
      </p:sp>
      <p:pic>
        <p:nvPicPr>
          <p:cNvPr id="6" name="Picture 5"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623703"/>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0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4479"/>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19672" y="707162"/>
            <a:ext cx="4392488" cy="369332"/>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The home page that you will see after log in</a:t>
            </a:r>
          </a:p>
        </p:txBody>
      </p:sp>
      <p:sp>
        <p:nvSpPr>
          <p:cNvPr id="6" name="Oval Callout 5"/>
          <p:cNvSpPr/>
          <p:nvPr/>
        </p:nvSpPr>
        <p:spPr>
          <a:xfrm>
            <a:off x="3527883" y="1707654"/>
            <a:ext cx="2088232" cy="576064"/>
          </a:xfrm>
          <a:prstGeom prst="wedgeEllipseCallout">
            <a:avLst>
              <a:gd name="adj1" fmla="val 78086"/>
              <a:gd name="adj2" fmla="val -13105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Click on </a:t>
            </a:r>
          </a:p>
          <a:p>
            <a:pPr algn="ctr"/>
            <a:r>
              <a:rPr lang="en-US" sz="1400" dirty="0">
                <a:solidFill>
                  <a:srgbClr val="002060"/>
                </a:solidFill>
              </a:rPr>
              <a:t>“Downloads”</a:t>
            </a:r>
          </a:p>
        </p:txBody>
      </p:sp>
      <p:pic>
        <p:nvPicPr>
          <p:cNvPr id="7" name="Picture 6" descr="D:\IHIP Coordinator\Study Material IHIP\Gujarat State Training IHIP 3-4 Apr 2019\b0b6dd8e-clickgif_01v01v01v01v0000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15041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8F7D-BAAE-45C5-9D04-833DC3DC00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EE7686-63BA-40E3-B8E8-49E9757DEFB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26655F7-07AC-488C-87F2-1D6201EDA130}"/>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4101E924-C2E6-4376-8FE1-8FB2953E8AC3}"/>
              </a:ext>
            </a:extLst>
          </p:cNvPr>
          <p:cNvSpPr/>
          <p:nvPr/>
        </p:nvSpPr>
        <p:spPr>
          <a:xfrm>
            <a:off x="6156176" y="1419622"/>
            <a:ext cx="1296144"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a:extLst>
              <a:ext uri="{FF2B5EF4-FFF2-40B4-BE49-F238E27FC236}">
                <a16:creationId xmlns:a16="http://schemas.microsoft.com/office/drawing/2014/main" id="{D4462FE9-E451-4061-84D2-3A2D1A360D67}"/>
              </a:ext>
            </a:extLst>
          </p:cNvPr>
          <p:cNvSpPr/>
          <p:nvPr/>
        </p:nvSpPr>
        <p:spPr>
          <a:xfrm>
            <a:off x="3275856" y="1745258"/>
            <a:ext cx="2088232" cy="1690587"/>
          </a:xfrm>
          <a:prstGeom prst="wedgeEllipseCallout">
            <a:avLst>
              <a:gd name="adj1" fmla="val 85724"/>
              <a:gd name="adj2" fmla="val -43631"/>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Different Submenus under </a:t>
            </a:r>
          </a:p>
          <a:p>
            <a:pPr algn="ctr"/>
            <a:r>
              <a:rPr lang="en-US" sz="1400" dirty="0">
                <a:solidFill>
                  <a:srgbClr val="002060"/>
                </a:solidFill>
              </a:rPr>
              <a:t>“Downloads” menu; </a:t>
            </a:r>
          </a:p>
          <a:p>
            <a:pPr algn="ctr"/>
            <a:r>
              <a:rPr lang="en-US" sz="1400" dirty="0">
                <a:solidFill>
                  <a:srgbClr val="002060"/>
                </a:solidFill>
              </a:rPr>
              <a:t>let’s see them one by one</a:t>
            </a:r>
          </a:p>
        </p:txBody>
      </p:sp>
    </p:spTree>
    <p:extLst>
      <p:ext uri="{BB962C8B-B14F-4D97-AF65-F5344CB8AC3E}">
        <p14:creationId xmlns:p14="http://schemas.microsoft.com/office/powerpoint/2010/main" val="176926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8FE5-3D3A-438A-B616-EE0492ACEE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DA2E61-5F62-43D8-AE40-DCF14A78077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8E61095-E553-426D-9D6C-61AC6BB5841F}"/>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18C2353F-26D0-4FEC-A6CC-BAEBF0725B83}"/>
              </a:ext>
            </a:extLst>
          </p:cNvPr>
          <p:cNvSpPr/>
          <p:nvPr/>
        </p:nvSpPr>
        <p:spPr>
          <a:xfrm>
            <a:off x="1475656" y="76464"/>
            <a:ext cx="4176464" cy="1631190"/>
          </a:xfrm>
          <a:prstGeom prst="wedgeEllipseCallout">
            <a:avLst>
              <a:gd name="adj1" fmla="val 63187"/>
              <a:gd name="adj2" fmla="val 3890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Let’s first click on “Download App” and then click on “Android Version” to download the “.</a:t>
            </a:r>
            <a:r>
              <a:rPr lang="en-US" sz="1400" dirty="0" err="1">
                <a:solidFill>
                  <a:srgbClr val="002060"/>
                </a:solidFill>
              </a:rPr>
              <a:t>apk</a:t>
            </a:r>
            <a:r>
              <a:rPr lang="en-US" sz="1400" dirty="0">
                <a:solidFill>
                  <a:srgbClr val="002060"/>
                </a:solidFill>
              </a:rPr>
              <a:t>” file to install the IHIP android app on Mobile or Tablets having Android operating system</a:t>
            </a:r>
          </a:p>
        </p:txBody>
      </p:sp>
    </p:spTree>
    <p:extLst>
      <p:ext uri="{BB962C8B-B14F-4D97-AF65-F5344CB8AC3E}">
        <p14:creationId xmlns:p14="http://schemas.microsoft.com/office/powerpoint/2010/main" val="41172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A885-27AF-48D8-B9C2-57EE9378C7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B12AF2-D541-4C99-A103-F28D8CE000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701674A-239F-4E90-895B-545FDEC7E7CE}"/>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81711879-94B6-4601-95A2-7CDE0E29A495}"/>
              </a:ext>
            </a:extLst>
          </p:cNvPr>
          <p:cNvSpPr/>
          <p:nvPr/>
        </p:nvSpPr>
        <p:spPr>
          <a:xfrm>
            <a:off x="1475656" y="76464"/>
            <a:ext cx="4176464" cy="1631190"/>
          </a:xfrm>
          <a:prstGeom prst="wedgeEllipseCallout">
            <a:avLst>
              <a:gd name="adj1" fmla="val 63187"/>
              <a:gd name="adj2" fmla="val 5324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Then click on “</a:t>
            </a:r>
            <a:r>
              <a:rPr lang="en-US" sz="1400" dirty="0" err="1">
                <a:solidFill>
                  <a:srgbClr val="002060"/>
                </a:solidFill>
              </a:rPr>
              <a:t>ToT</a:t>
            </a:r>
            <a:r>
              <a:rPr lang="en-US" sz="1400" dirty="0">
                <a:solidFill>
                  <a:srgbClr val="002060"/>
                </a:solidFill>
              </a:rPr>
              <a:t> Documents” to download various materials related to Training of Trainers; currently it does not have anything uploaded but in near future, various training material will be uploaded under this submenu</a:t>
            </a:r>
          </a:p>
        </p:txBody>
      </p:sp>
    </p:spTree>
    <p:extLst>
      <p:ext uri="{BB962C8B-B14F-4D97-AF65-F5344CB8AC3E}">
        <p14:creationId xmlns:p14="http://schemas.microsoft.com/office/powerpoint/2010/main" val="23454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450F-822C-4BED-8B5D-0754320E74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E0A985-75EC-45FC-8186-3F55041D858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35BDC79-CA83-4A97-B951-0D1EFFB1DC85}"/>
              </a:ext>
            </a:extLst>
          </p:cNvPr>
          <p:cNvPicPr>
            <a:picLocks noChangeAspect="1"/>
          </p:cNvPicPr>
          <p:nvPr/>
        </p:nvPicPr>
        <p:blipFill>
          <a:blip r:embed="rId2"/>
          <a:stretch>
            <a:fillRect/>
          </a:stretch>
        </p:blipFill>
        <p:spPr>
          <a:xfrm>
            <a:off x="0" y="1255"/>
            <a:ext cx="9144000" cy="5140990"/>
          </a:xfrm>
          <a:prstGeom prst="rect">
            <a:avLst/>
          </a:prstGeom>
        </p:spPr>
      </p:pic>
      <p:sp>
        <p:nvSpPr>
          <p:cNvPr id="5" name="Oval Callout 3">
            <a:extLst>
              <a:ext uri="{FF2B5EF4-FFF2-40B4-BE49-F238E27FC236}">
                <a16:creationId xmlns:a16="http://schemas.microsoft.com/office/drawing/2014/main" id="{16D3B827-B633-4746-AD00-897360F68503}"/>
              </a:ext>
            </a:extLst>
          </p:cNvPr>
          <p:cNvSpPr/>
          <p:nvPr/>
        </p:nvSpPr>
        <p:spPr>
          <a:xfrm>
            <a:off x="1475656" y="76464"/>
            <a:ext cx="4176464" cy="2639302"/>
          </a:xfrm>
          <a:prstGeom prst="wedgeEllipseCallout">
            <a:avLst>
              <a:gd name="adj1" fmla="val 62423"/>
              <a:gd name="adj2" fmla="val 22065"/>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Then click on “Blank Forms” to download S form or P form or L form; usually you do not require to download them except for blank S form which might be required in case the health workers have not been given tablet / mobile to punch Syndromic cases data using IHIP app and have to enter the aggregate data using desktop web portal of IHIP</a:t>
            </a:r>
          </a:p>
        </p:txBody>
      </p:sp>
    </p:spTree>
    <p:extLst>
      <p:ext uri="{BB962C8B-B14F-4D97-AF65-F5344CB8AC3E}">
        <p14:creationId xmlns:p14="http://schemas.microsoft.com/office/powerpoint/2010/main" val="106208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380</Words>
  <Application>Microsoft Office PowerPoint</Application>
  <PresentationFormat>On-screen Show (16:9)</PresentationFormat>
  <Paragraphs>24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Downloads menu</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JARIWALA, Devang</dc:creator>
  <cp:lastModifiedBy>JARIWALA, Devang</cp:lastModifiedBy>
  <cp:revision>65</cp:revision>
  <dcterms:created xsi:type="dcterms:W3CDTF">2019-03-03T04:37:01Z</dcterms:created>
  <dcterms:modified xsi:type="dcterms:W3CDTF">2021-02-19T07:44:39Z</dcterms:modified>
</cp:coreProperties>
</file>