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95" r:id="rId2"/>
    <p:sldId id="2145707423" r:id="rId3"/>
    <p:sldId id="2145707421" r:id="rId4"/>
    <p:sldId id="2145707424" r:id="rId5"/>
    <p:sldId id="2145707426" r:id="rId6"/>
    <p:sldId id="2145707428" r:id="rId7"/>
    <p:sldId id="2145707429" r:id="rId8"/>
    <p:sldId id="2145707430" r:id="rId9"/>
    <p:sldId id="214570743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AL, Shyam" userId="a76b7a3d-2420-4dea-b222-f05d9ac41178" providerId="ADAL" clId="{FF879407-3685-41ED-9F14-98BD14742F96}"/>
    <pc:docChg chg="delSld">
      <pc:chgData name="SINGHAL, Shyam" userId="a76b7a3d-2420-4dea-b222-f05d9ac41178" providerId="ADAL" clId="{FF879407-3685-41ED-9F14-98BD14742F96}" dt="2023-01-05T06:45:37.245" v="5" actId="47"/>
      <pc:docMkLst>
        <pc:docMk/>
      </pc:docMkLst>
      <pc:sldChg chg="del">
        <pc:chgData name="SINGHAL, Shyam" userId="a76b7a3d-2420-4dea-b222-f05d9ac41178" providerId="ADAL" clId="{FF879407-3685-41ED-9F14-98BD14742F96}" dt="2023-01-05T06:45:34.543" v="0" actId="47"/>
        <pc:sldMkLst>
          <pc:docMk/>
          <pc:sldMk cId="2182821975" sldId="2145707432"/>
        </pc:sldMkLst>
      </pc:sldChg>
      <pc:sldChg chg="del">
        <pc:chgData name="SINGHAL, Shyam" userId="a76b7a3d-2420-4dea-b222-f05d9ac41178" providerId="ADAL" clId="{FF879407-3685-41ED-9F14-98BD14742F96}" dt="2023-01-05T06:45:35.094" v="1" actId="47"/>
        <pc:sldMkLst>
          <pc:docMk/>
          <pc:sldMk cId="2157077624" sldId="2145707433"/>
        </pc:sldMkLst>
      </pc:sldChg>
      <pc:sldChg chg="del">
        <pc:chgData name="SINGHAL, Shyam" userId="a76b7a3d-2420-4dea-b222-f05d9ac41178" providerId="ADAL" clId="{FF879407-3685-41ED-9F14-98BD14742F96}" dt="2023-01-05T06:45:35.568" v="2" actId="47"/>
        <pc:sldMkLst>
          <pc:docMk/>
          <pc:sldMk cId="17132843" sldId="2145707434"/>
        </pc:sldMkLst>
      </pc:sldChg>
      <pc:sldChg chg="del">
        <pc:chgData name="SINGHAL, Shyam" userId="a76b7a3d-2420-4dea-b222-f05d9ac41178" providerId="ADAL" clId="{FF879407-3685-41ED-9F14-98BD14742F96}" dt="2023-01-05T06:45:36.659" v="4" actId="47"/>
        <pc:sldMkLst>
          <pc:docMk/>
          <pc:sldMk cId="2058044704" sldId="2145707435"/>
        </pc:sldMkLst>
      </pc:sldChg>
      <pc:sldChg chg="del">
        <pc:chgData name="SINGHAL, Shyam" userId="a76b7a3d-2420-4dea-b222-f05d9ac41178" providerId="ADAL" clId="{FF879407-3685-41ED-9F14-98BD14742F96}" dt="2023-01-05T06:45:36.124" v="3" actId="47"/>
        <pc:sldMkLst>
          <pc:docMk/>
          <pc:sldMk cId="915235770" sldId="2145707436"/>
        </pc:sldMkLst>
      </pc:sldChg>
      <pc:sldChg chg="del">
        <pc:chgData name="SINGHAL, Shyam" userId="a76b7a3d-2420-4dea-b222-f05d9ac41178" providerId="ADAL" clId="{FF879407-3685-41ED-9F14-98BD14742F96}" dt="2023-01-05T06:45:37.245" v="5" actId="47"/>
        <pc:sldMkLst>
          <pc:docMk/>
          <pc:sldMk cId="2736993017" sldId="214570743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C7-4838-9AEB-C0A02DF637B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C7-4838-9AEB-C0A02DF637B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C7-4838-9AEB-C0A02DF637B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4C7-4838-9AEB-C0A02DF637B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6B-44A0-884E-D3486F3EFB0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B1C-42E7-94DD-33F1014F70C0}"/>
              </c:ext>
            </c:extLst>
          </c:dPt>
          <c:dLbls>
            <c:dLbl>
              <c:idx val="3"/>
              <c:layout>
                <c:manualLayout>
                  <c:x val="-2.499999999999997E-2"/>
                  <c:y val="2.2199339228801134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C7-4838-9AEB-C0A02DF637B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Urban Mapping</a:t>
                    </a:r>
                    <a:r>
                      <a:rPr lang="en-US" baseline="0" dirty="0"/>
                      <a:t>, </a:t>
                    </a:r>
                    <a:fld id="{2BBABA9E-DF6F-4637-B3DD-20B1B8417940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E6B-44A0-884E-D3486F3EFB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S-Form Reporting</c:v>
                </c:pt>
                <c:pt idx="1">
                  <c:v>P-Form Reporting</c:v>
                </c:pt>
                <c:pt idx="2">
                  <c:v>L-Form Reporting</c:v>
                </c:pt>
                <c:pt idx="3">
                  <c:v>Cases Reporting</c:v>
                </c:pt>
                <c:pt idx="4">
                  <c:v>Urban Mapping</c:v>
                </c:pt>
                <c:pt idx="5">
                  <c:v>Outbreak Response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0.1</c:v>
                </c:pt>
                <c:pt idx="4">
                  <c:v>0.1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1-451B-B4EE-B5AFC791D6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27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46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172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2036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476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294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17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812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8011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D868-3A67-4FA7-810A-B403FE135157}" type="datetimeFigureOut">
              <a:rPr lang="en-US" smtClean="0"/>
              <a:t>05-Jan-23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46B-32C1-454C-9DF8-AF26DB1E5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865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04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22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4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224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01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441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19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graphicFrame>
        <p:nvGraphicFramePr>
          <p:cNvPr id="36" name="Object 35" hidden="1">
            <a:extLst>
              <a:ext uri="{FF2B5EF4-FFF2-40B4-BE49-F238E27FC236}">
                <a16:creationId xmlns:a16="http://schemas.microsoft.com/office/drawing/2014/main" id="{01D8819F-C37A-4F43-95BC-EBBD360FB63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95" imgH="396" progId="TCLayout.ActiveDocument.1">
                  <p:embed/>
                </p:oleObj>
              </mc:Choice>
              <mc:Fallback>
                <p:oleObj name="think-cell Slide" r:id="rId20" imgW="395" imgH="396" progId="TCLayout.ActiveDocument.1">
                  <p:embed/>
                  <p:pic>
                    <p:nvPicPr>
                      <p:cNvPr id="36" name="Object 35" hidden="1">
                        <a:extLst>
                          <a:ext uri="{FF2B5EF4-FFF2-40B4-BE49-F238E27FC236}">
                            <a16:creationId xmlns:a16="http://schemas.microsoft.com/office/drawing/2014/main" id="{01D8819F-C37A-4F43-95BC-EBBD360FB6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35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6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5657;p10">
            <a:extLst>
              <a:ext uri="{FF2B5EF4-FFF2-40B4-BE49-F238E27FC236}">
                <a16:creationId xmlns:a16="http://schemas.microsoft.com/office/drawing/2014/main" id="{981677DC-4BD9-4B54-8ADB-C3ACED934FA7}"/>
              </a:ext>
            </a:extLst>
          </p:cNvPr>
          <p:cNvSpPr txBox="1">
            <a:spLocks/>
          </p:cNvSpPr>
          <p:nvPr/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/>
                </a:solidFill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Performance Dashboard</a:t>
            </a:r>
          </a:p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IHIP – IDSP</a:t>
            </a:r>
          </a:p>
        </p:txBody>
      </p:sp>
    </p:spTree>
    <p:extLst>
      <p:ext uri="{BB962C8B-B14F-4D97-AF65-F5344CB8AC3E}">
        <p14:creationId xmlns:p14="http://schemas.microsoft.com/office/powerpoint/2010/main" val="406383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326D-FE1F-49D9-B2D7-F2BFF8921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D69BB-287A-4836-B8B4-997038002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dashboard is available under ‘Reports’        ‘Dashboard’</a:t>
            </a:r>
          </a:p>
          <a:p>
            <a:r>
              <a:rPr lang="en-US" dirty="0"/>
              <a:t>It shows the performance ranking of Districts/States based on scoring criteria</a:t>
            </a:r>
          </a:p>
          <a:p>
            <a:r>
              <a:rPr lang="en-US" dirty="0"/>
              <a:t>The scoring criteria used is based on the:</a:t>
            </a:r>
          </a:p>
          <a:p>
            <a:pPr lvl="1"/>
            <a:r>
              <a:rPr lang="en-US" dirty="0"/>
              <a:t>Reporting Performance</a:t>
            </a:r>
          </a:p>
          <a:p>
            <a:pPr lvl="1"/>
            <a:r>
              <a:rPr lang="en-US" dirty="0"/>
              <a:t>Urban area mapping (wards to sub centers)</a:t>
            </a:r>
          </a:p>
          <a:p>
            <a:pPr lvl="1"/>
            <a:r>
              <a:rPr lang="en-US" dirty="0"/>
              <a:t>Outbreak response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9D4ED9F-E169-424F-9F6A-BADE572458C4}"/>
              </a:ext>
            </a:extLst>
          </p:cNvPr>
          <p:cNvCxnSpPr/>
          <p:nvPr/>
        </p:nvCxnSpPr>
        <p:spPr>
          <a:xfrm>
            <a:off x="8886144" y="2367645"/>
            <a:ext cx="4446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321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95256-689F-4EDF-833E-D2F60C7A9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20" y="684195"/>
            <a:ext cx="10515600" cy="5547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Weightage For Performance ranking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DB5BFC-705B-486F-BC78-7BD1659E05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5437612"/>
              </p:ext>
            </p:extLst>
          </p:nvPr>
        </p:nvGraphicFramePr>
        <p:xfrm>
          <a:off x="2143620" y="1137109"/>
          <a:ext cx="8128000" cy="5720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560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51DF6-365F-4F12-841C-0B21455EF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F48A7-555D-46C4-8114-99FAD1BEE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54909"/>
            <a:ext cx="8915400" cy="430414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Scoring is done on daily basis</a:t>
            </a:r>
          </a:p>
          <a:p>
            <a:r>
              <a:rPr lang="en-US" dirty="0"/>
              <a:t>For selected period the mean score(average) for that period is shown</a:t>
            </a:r>
          </a:p>
          <a:p>
            <a:r>
              <a:rPr lang="en-US" dirty="0"/>
              <a:t>For S / P / L Forms – % RUs reported on the day inclusive of nil reporting (adapted to a maximum score for 20 points for each form type)</a:t>
            </a:r>
          </a:p>
          <a:p>
            <a:r>
              <a:rPr lang="en-US" dirty="0"/>
              <a:t>Cases reporting - % RUs (S+P+L) reported at least one case on the day (nil reporting excluded) – maximum score 10 points</a:t>
            </a:r>
          </a:p>
          <a:p>
            <a:r>
              <a:rPr lang="en-US" dirty="0"/>
              <a:t>Urban mapping - % Urban Wards mapped with sub center – maximum score 10 points</a:t>
            </a:r>
          </a:p>
          <a:p>
            <a:r>
              <a:rPr lang="en-US" dirty="0"/>
              <a:t>Outbreak response – has two elements:</a:t>
            </a:r>
          </a:p>
          <a:p>
            <a:pPr lvl="1"/>
            <a:r>
              <a:rPr lang="en-US" dirty="0"/>
              <a:t>Event alert response time – % Event Alerts (out of reported) responded within 48 hours (2 days) during last three months</a:t>
            </a:r>
          </a:p>
          <a:p>
            <a:pPr lvl="1"/>
            <a:r>
              <a:rPr lang="en-US" dirty="0"/>
              <a:t>Outbreak completion - % Outbreak completed (out of reported) during last three months</a:t>
            </a:r>
          </a:p>
        </p:txBody>
      </p:sp>
    </p:spTree>
    <p:extLst>
      <p:ext uri="{BB962C8B-B14F-4D97-AF65-F5344CB8AC3E}">
        <p14:creationId xmlns:p14="http://schemas.microsoft.com/office/powerpoint/2010/main" val="156437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37BF-BA2C-447C-AD0A-C49BC58F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2087" y="624110"/>
            <a:ext cx="8911687" cy="807526"/>
          </a:xfrm>
        </p:spPr>
        <p:txBody>
          <a:bodyPr/>
          <a:lstStyle/>
          <a:p>
            <a:r>
              <a:rPr lang="en-US" dirty="0"/>
              <a:t>Performance Dashboard - Scores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E7B10-8026-4CDF-AF0B-39FBD18B0047}"/>
              </a:ext>
            </a:extLst>
          </p:cNvPr>
          <p:cNvSpPr txBox="1"/>
          <p:nvPr/>
        </p:nvSpPr>
        <p:spPr>
          <a:xfrm>
            <a:off x="1450108" y="4842757"/>
            <a:ext cx="9943666" cy="923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On top various filters are given to select State / District / Date range</a:t>
            </a:r>
          </a:p>
          <a:p>
            <a:r>
              <a:rPr lang="en-US" dirty="0"/>
              <a:t>Below filters Total Score followed by score for individual components is shown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7BAD64-F1D4-4CEA-BD9A-7396DB862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741" y="2015243"/>
            <a:ext cx="11393774" cy="242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9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2997" y="630476"/>
            <a:ext cx="8911687" cy="1280890"/>
          </a:xfrm>
        </p:spPr>
        <p:txBody>
          <a:bodyPr/>
          <a:lstStyle/>
          <a:p>
            <a:r>
              <a:rPr lang="en-US" dirty="0"/>
              <a:t>Dashboard - Maps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579798" y="5151586"/>
            <a:ext cx="9943666" cy="13877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Map of States / Districts showing ‘Total Score’ by ranges</a:t>
            </a:r>
          </a:p>
          <a:p>
            <a:r>
              <a:rPr lang="en-US" dirty="0"/>
              <a:t>On selecting a particular ‘State’ from filter on the top – ‘Districts’ for that particular state are shown</a:t>
            </a:r>
          </a:p>
          <a:p>
            <a:r>
              <a:rPr lang="en-US" dirty="0"/>
              <a:t>Home / Zoom in / Zoom out buttons are given for better visual experience</a:t>
            </a:r>
          </a:p>
          <a:p>
            <a:r>
              <a:rPr lang="en-US" dirty="0"/>
              <a:t>Data / Image can be exported by clicking on given button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3C1522-5DA7-4AB5-8336-9A7C2E67E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55" y="1318439"/>
            <a:ext cx="10899289" cy="414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478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841" y="734946"/>
            <a:ext cx="8911687" cy="1280890"/>
          </a:xfrm>
        </p:spPr>
        <p:txBody>
          <a:bodyPr/>
          <a:lstStyle/>
          <a:p>
            <a:r>
              <a:rPr lang="en-US" dirty="0"/>
              <a:t>Dashboard – Score trend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607127" y="5413402"/>
            <a:ext cx="9943666" cy="1181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On the left – Monthly mean score for the last six months is shown</a:t>
            </a:r>
          </a:p>
          <a:p>
            <a:r>
              <a:rPr lang="en-US" dirty="0"/>
              <a:t>On the right – The day / Week wise score trend for the selected period is shown</a:t>
            </a:r>
          </a:p>
          <a:p>
            <a:r>
              <a:rPr lang="en-US" dirty="0"/>
              <a:t>Data / Images can be exported by clicking on the given button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DAD637-800B-445D-8385-6418417BA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478" y="1611507"/>
            <a:ext cx="10402315" cy="363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54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091" y="665052"/>
            <a:ext cx="10243128" cy="1280890"/>
          </a:xfrm>
        </p:spPr>
        <p:txBody>
          <a:bodyPr/>
          <a:lstStyle/>
          <a:p>
            <a:r>
              <a:rPr lang="en-US" dirty="0"/>
              <a:t>Dashboard – </a:t>
            </a:r>
            <a:r>
              <a:rPr lang="en-US" sz="3200" dirty="0"/>
              <a:t>Districts Performance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523999" y="5626148"/>
            <a:ext cx="9943666" cy="925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Table shows district-wise different scores</a:t>
            </a:r>
          </a:p>
          <a:p>
            <a:r>
              <a:rPr lang="en-US" dirty="0"/>
              <a:t>Can be sorted by clicking on any column heading</a:t>
            </a:r>
          </a:p>
          <a:p>
            <a:r>
              <a:rPr lang="en-US" dirty="0"/>
              <a:t>Data can be downloaded by clicking on ‘Export’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0D9177-7021-4567-8C77-ACF7E1D40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890" y="1305497"/>
            <a:ext cx="10631055" cy="414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03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Dashboard – Score trend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560945" y="5108602"/>
            <a:ext cx="9943666" cy="163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Top &amp; bottom States / Districts as per total score are shown</a:t>
            </a:r>
          </a:p>
          <a:p>
            <a:r>
              <a:rPr lang="en-US" dirty="0"/>
              <a:t>By selecting a particular state on top filter, ranking of districts for that state can be seen</a:t>
            </a:r>
          </a:p>
          <a:p>
            <a:r>
              <a:rPr lang="en-US" dirty="0"/>
              <a:t>Data / Image can be exported by clicking on given button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B1F874-4357-42CF-A203-0514D0BDB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328" y="1552277"/>
            <a:ext cx="10982036" cy="340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1234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418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Gill Sans MT</vt:lpstr>
      <vt:lpstr>Wingdings 3</vt:lpstr>
      <vt:lpstr>Wisp</vt:lpstr>
      <vt:lpstr>think-cell Slide</vt:lpstr>
      <vt:lpstr>PowerPoint Presentation</vt:lpstr>
      <vt:lpstr>Introduction</vt:lpstr>
      <vt:lpstr>Weightage For Performance ranking</vt:lpstr>
      <vt:lpstr>Calculation basis</vt:lpstr>
      <vt:lpstr>Performance Dashboard - Scores</vt:lpstr>
      <vt:lpstr>Dashboard - Maps</vt:lpstr>
      <vt:lpstr>Dashboard – Score trend</vt:lpstr>
      <vt:lpstr>Dashboard – Districts Performance</vt:lpstr>
      <vt:lpstr>Dashboard – Score trend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Shyam</dc:creator>
  <cp:lastModifiedBy>SINGHAL, Shyam</cp:lastModifiedBy>
  <cp:revision>21</cp:revision>
  <dcterms:created xsi:type="dcterms:W3CDTF">2021-04-06T05:36:15Z</dcterms:created>
  <dcterms:modified xsi:type="dcterms:W3CDTF">2023-01-05T06:45:38Z</dcterms:modified>
</cp:coreProperties>
</file>