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145707432" r:id="rId2"/>
    <p:sldId id="2145707433" r:id="rId3"/>
    <p:sldId id="2145707434" r:id="rId4"/>
    <p:sldId id="2145707436" r:id="rId5"/>
    <p:sldId id="2145707435" r:id="rId6"/>
    <p:sldId id="214570743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AL, Shyam" userId="a76b7a3d-2420-4dea-b222-f05d9ac41178" providerId="ADAL" clId="{4AFAD136-4E0D-48A3-884A-19AFAE34325D}"/>
    <pc:docChg chg="delSld">
      <pc:chgData name="SINGHAL, Shyam" userId="a76b7a3d-2420-4dea-b222-f05d9ac41178" providerId="ADAL" clId="{4AFAD136-4E0D-48A3-884A-19AFAE34325D}" dt="2023-01-05T06:45:16.926" v="8" actId="47"/>
      <pc:docMkLst>
        <pc:docMk/>
      </pc:docMkLst>
      <pc:sldChg chg="del">
        <pc:chgData name="SINGHAL, Shyam" userId="a76b7a3d-2420-4dea-b222-f05d9ac41178" providerId="ADAL" clId="{4AFAD136-4E0D-48A3-884A-19AFAE34325D}" dt="2023-01-05T06:45:13.984" v="0" actId="47"/>
        <pc:sldMkLst>
          <pc:docMk/>
          <pc:sldMk cId="4063831535" sldId="295"/>
        </pc:sldMkLst>
      </pc:sldChg>
      <pc:sldChg chg="del">
        <pc:chgData name="SINGHAL, Shyam" userId="a76b7a3d-2420-4dea-b222-f05d9ac41178" providerId="ADAL" clId="{4AFAD136-4E0D-48A3-884A-19AFAE34325D}" dt="2023-01-05T06:45:14.377" v="2" actId="47"/>
        <pc:sldMkLst>
          <pc:docMk/>
          <pc:sldMk cId="2675606639" sldId="2145707421"/>
        </pc:sldMkLst>
      </pc:sldChg>
      <pc:sldChg chg="del">
        <pc:chgData name="SINGHAL, Shyam" userId="a76b7a3d-2420-4dea-b222-f05d9ac41178" providerId="ADAL" clId="{4AFAD136-4E0D-48A3-884A-19AFAE34325D}" dt="2023-01-05T06:45:14.234" v="1" actId="47"/>
        <pc:sldMkLst>
          <pc:docMk/>
          <pc:sldMk cId="1703321615" sldId="2145707423"/>
        </pc:sldMkLst>
      </pc:sldChg>
      <pc:sldChg chg="del">
        <pc:chgData name="SINGHAL, Shyam" userId="a76b7a3d-2420-4dea-b222-f05d9ac41178" providerId="ADAL" clId="{4AFAD136-4E0D-48A3-884A-19AFAE34325D}" dt="2023-01-05T06:45:14.838" v="3" actId="47"/>
        <pc:sldMkLst>
          <pc:docMk/>
          <pc:sldMk cId="1564374239" sldId="2145707424"/>
        </pc:sldMkLst>
      </pc:sldChg>
      <pc:sldChg chg="del">
        <pc:chgData name="SINGHAL, Shyam" userId="a76b7a3d-2420-4dea-b222-f05d9ac41178" providerId="ADAL" clId="{4AFAD136-4E0D-48A3-884A-19AFAE34325D}" dt="2023-01-05T06:45:15.321" v="4" actId="47"/>
        <pc:sldMkLst>
          <pc:docMk/>
          <pc:sldMk cId="4052594600" sldId="2145707426"/>
        </pc:sldMkLst>
      </pc:sldChg>
      <pc:sldChg chg="del">
        <pc:chgData name="SINGHAL, Shyam" userId="a76b7a3d-2420-4dea-b222-f05d9ac41178" providerId="ADAL" clId="{4AFAD136-4E0D-48A3-884A-19AFAE34325D}" dt="2023-01-05T06:45:15.660" v="5" actId="47"/>
        <pc:sldMkLst>
          <pc:docMk/>
          <pc:sldMk cId="2521478715" sldId="2145707428"/>
        </pc:sldMkLst>
      </pc:sldChg>
      <pc:sldChg chg="del">
        <pc:chgData name="SINGHAL, Shyam" userId="a76b7a3d-2420-4dea-b222-f05d9ac41178" providerId="ADAL" clId="{4AFAD136-4E0D-48A3-884A-19AFAE34325D}" dt="2023-01-05T06:45:16.082" v="6" actId="47"/>
        <pc:sldMkLst>
          <pc:docMk/>
          <pc:sldMk cId="3817254677" sldId="2145707429"/>
        </pc:sldMkLst>
      </pc:sldChg>
      <pc:sldChg chg="del">
        <pc:chgData name="SINGHAL, Shyam" userId="a76b7a3d-2420-4dea-b222-f05d9ac41178" providerId="ADAL" clId="{4AFAD136-4E0D-48A3-884A-19AFAE34325D}" dt="2023-01-05T06:45:16.427" v="7" actId="47"/>
        <pc:sldMkLst>
          <pc:docMk/>
          <pc:sldMk cId="616503020" sldId="2145707430"/>
        </pc:sldMkLst>
      </pc:sldChg>
      <pc:sldChg chg="del">
        <pc:chgData name="SINGHAL, Shyam" userId="a76b7a3d-2420-4dea-b222-f05d9ac41178" providerId="ADAL" clId="{4AFAD136-4E0D-48A3-884A-19AFAE34325D}" dt="2023-01-05T06:45:16.926" v="8" actId="47"/>
        <pc:sldMkLst>
          <pc:docMk/>
          <pc:sldMk cId="1369123413" sldId="214570743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C7-4838-9AEB-C0A02DF637B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C7-4838-9AEB-C0A02DF637B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C7-4838-9AEB-C0A02DF637B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4C7-4838-9AEB-C0A02DF637B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6B-44A0-884E-D3486F3EFB0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B1C-42E7-94DD-33F1014F70C0}"/>
              </c:ext>
            </c:extLst>
          </c:dPt>
          <c:dLbls>
            <c:dLbl>
              <c:idx val="3"/>
              <c:layout>
                <c:manualLayout>
                  <c:x val="-2.499999999999997E-2"/>
                  <c:y val="2.2199339228801134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C7-4838-9AEB-C0A02DF637B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Urban Mapping</a:t>
                    </a:r>
                    <a:r>
                      <a:rPr lang="en-US" baseline="0" dirty="0"/>
                      <a:t>, </a:t>
                    </a:r>
                    <a:fld id="{2BBABA9E-DF6F-4637-B3DD-20B1B8417940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E6B-44A0-884E-D3486F3EFB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Consistency Score</c:v>
                </c:pt>
                <c:pt idx="1">
                  <c:v>Quality Score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1-451B-B4EE-B5AFC791D6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27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46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172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2036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476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294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17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812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8011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D868-3A67-4FA7-810A-B403FE135157}" type="datetimeFigureOut">
              <a:rPr lang="en-US" smtClean="0"/>
              <a:t>05-Jan-23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46B-32C1-454C-9DF8-AF26DB1E5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865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04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22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4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224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01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441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19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graphicFrame>
        <p:nvGraphicFramePr>
          <p:cNvPr id="36" name="Object 35" hidden="1">
            <a:extLst>
              <a:ext uri="{FF2B5EF4-FFF2-40B4-BE49-F238E27FC236}">
                <a16:creationId xmlns:a16="http://schemas.microsoft.com/office/drawing/2014/main" id="{01D8819F-C37A-4F43-95BC-EBBD360FB63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95" imgH="396" progId="TCLayout.ActiveDocument.1">
                  <p:embed/>
                </p:oleObj>
              </mc:Choice>
              <mc:Fallback>
                <p:oleObj name="think-cell Slide" r:id="rId20" imgW="395" imgH="396" progId="TCLayout.ActiveDocument.1">
                  <p:embed/>
                  <p:pic>
                    <p:nvPicPr>
                      <p:cNvPr id="36" name="Object 35" hidden="1">
                        <a:extLst>
                          <a:ext uri="{FF2B5EF4-FFF2-40B4-BE49-F238E27FC236}">
                            <a16:creationId xmlns:a16="http://schemas.microsoft.com/office/drawing/2014/main" id="{01D8819F-C37A-4F43-95BC-EBBD360FB6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35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6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5657;p10">
            <a:extLst>
              <a:ext uri="{FF2B5EF4-FFF2-40B4-BE49-F238E27FC236}">
                <a16:creationId xmlns:a16="http://schemas.microsoft.com/office/drawing/2014/main" id="{981677DC-4BD9-4B54-8ADB-C3ACED934FA7}"/>
              </a:ext>
            </a:extLst>
          </p:cNvPr>
          <p:cNvSpPr txBox="1">
            <a:spLocks/>
          </p:cNvSpPr>
          <p:nvPr/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/>
                </a:solidFill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Facility Monitoring Roster Report</a:t>
            </a:r>
          </a:p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IHIP – IDSP</a:t>
            </a:r>
          </a:p>
        </p:txBody>
      </p:sp>
    </p:spTree>
    <p:extLst>
      <p:ext uri="{BB962C8B-B14F-4D97-AF65-F5344CB8AC3E}">
        <p14:creationId xmlns:p14="http://schemas.microsoft.com/office/powerpoint/2010/main" val="218282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95256-689F-4EDF-833E-D2F60C7A9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20" y="684195"/>
            <a:ext cx="10515600" cy="5547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Weightage For Total Score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DB5BFC-705B-486F-BC78-7BD1659E05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6610450"/>
              </p:ext>
            </p:extLst>
          </p:nvPr>
        </p:nvGraphicFramePr>
        <p:xfrm>
          <a:off x="2143620" y="1137109"/>
          <a:ext cx="8128000" cy="5720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707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51DF6-365F-4F12-841C-0B21455EF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F48A7-555D-46C4-8114-99FAD1BEE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54909"/>
            <a:ext cx="8915400" cy="430414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Scoring is done on a monthly basis</a:t>
            </a:r>
          </a:p>
          <a:p>
            <a:r>
              <a:rPr lang="en-US" dirty="0"/>
              <a:t>For selected month range the mean score(average) for that period is shown</a:t>
            </a:r>
          </a:p>
          <a:p>
            <a:r>
              <a:rPr lang="en-US" dirty="0"/>
              <a:t>District / Form Type / Facility Type filters given on the top</a:t>
            </a:r>
          </a:p>
          <a:p>
            <a:r>
              <a:rPr lang="en-US" dirty="0"/>
              <a:t>Total Score comprises of-</a:t>
            </a:r>
          </a:p>
          <a:p>
            <a:pPr lvl="1"/>
            <a:r>
              <a:rPr lang="en-US" dirty="0"/>
              <a:t>Consistency Score – 70% (weightage) </a:t>
            </a:r>
          </a:p>
          <a:p>
            <a:pPr lvl="1"/>
            <a:r>
              <a:rPr lang="en-US" dirty="0"/>
              <a:t>Quality Score – 30% (weightage) </a:t>
            </a:r>
          </a:p>
          <a:p>
            <a:r>
              <a:rPr lang="en-US" dirty="0"/>
              <a:t>For Consistency Score – % RUs reported during the month, calculated on daily basis, inclusive of nil reporting (adapted to a maximum score of 70 points)</a:t>
            </a:r>
          </a:p>
          <a:p>
            <a:r>
              <a:rPr lang="en-US" dirty="0"/>
              <a:t>For Quality Score - % RUs reported at least one case during the month, calculated on daily basis (nil reporting excluded) – maximum score 30 points</a:t>
            </a:r>
          </a:p>
        </p:txBody>
      </p:sp>
    </p:spTree>
    <p:extLst>
      <p:ext uri="{BB962C8B-B14F-4D97-AF65-F5344CB8AC3E}">
        <p14:creationId xmlns:p14="http://schemas.microsoft.com/office/powerpoint/2010/main" val="17132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37BF-BA2C-447C-AD0A-C49BC58F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854" y="445716"/>
            <a:ext cx="5918963" cy="807526"/>
          </a:xfrm>
        </p:spPr>
        <p:txBody>
          <a:bodyPr/>
          <a:lstStyle/>
          <a:p>
            <a:r>
              <a:rPr lang="en-US" dirty="0"/>
              <a:t>Facility Monitoring Roster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E7B10-8026-4CDF-AF0B-39FBD18B0047}"/>
              </a:ext>
            </a:extLst>
          </p:cNvPr>
          <p:cNvSpPr txBox="1"/>
          <p:nvPr/>
        </p:nvSpPr>
        <p:spPr>
          <a:xfrm>
            <a:off x="1450108" y="5604757"/>
            <a:ext cx="10379942" cy="9233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On top various filters are given to select State / District / Form Type / Facility Type /Date Range</a:t>
            </a:r>
          </a:p>
          <a:p>
            <a:r>
              <a:rPr lang="en-US" dirty="0"/>
              <a:t>Below filters Total Score for facilities of different form types is given</a:t>
            </a:r>
          </a:p>
          <a:p>
            <a:r>
              <a:rPr lang="en-US" dirty="0"/>
              <a:t>A table is also provided showing score for individual facility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E8A6B-168A-45DD-9210-D946EF305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717" y="1253242"/>
            <a:ext cx="10677236" cy="412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23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37BF-BA2C-447C-AD0A-C49BC58F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032" y="437046"/>
            <a:ext cx="5849113" cy="807526"/>
          </a:xfrm>
        </p:spPr>
        <p:txBody>
          <a:bodyPr/>
          <a:lstStyle/>
          <a:p>
            <a:r>
              <a:rPr lang="en-US" dirty="0"/>
              <a:t>Facility Monitoring Roster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E7B10-8026-4CDF-AF0B-39FBD18B0047}"/>
              </a:ext>
            </a:extLst>
          </p:cNvPr>
          <p:cNvSpPr txBox="1"/>
          <p:nvPr/>
        </p:nvSpPr>
        <p:spPr>
          <a:xfrm>
            <a:off x="1450108" y="5772225"/>
            <a:ext cx="9943666" cy="923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Top &amp; Bottom Ten facilities are shown as per applied filters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6E6BA8-8E38-4EF4-8CAF-5F1ADAB5B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226" y="1431636"/>
            <a:ext cx="10926618" cy="418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4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37BF-BA2C-447C-AD0A-C49BC58F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032" y="437046"/>
            <a:ext cx="5849113" cy="807526"/>
          </a:xfrm>
        </p:spPr>
        <p:txBody>
          <a:bodyPr/>
          <a:lstStyle/>
          <a:p>
            <a:r>
              <a:rPr lang="en-US" dirty="0"/>
              <a:t>Facility Monitoring Roster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E7B10-8026-4CDF-AF0B-39FBD18B0047}"/>
              </a:ext>
            </a:extLst>
          </p:cNvPr>
          <p:cNvSpPr txBox="1"/>
          <p:nvPr/>
        </p:nvSpPr>
        <p:spPr>
          <a:xfrm>
            <a:off x="1450107" y="5772225"/>
            <a:ext cx="9943666" cy="923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Trend of facilities performance is shown for the selected period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41C8A2-822C-4D4A-B903-800400363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878" y="1305908"/>
            <a:ext cx="10906125" cy="440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9930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202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Gill Sans MT</vt:lpstr>
      <vt:lpstr>Wingdings 3</vt:lpstr>
      <vt:lpstr>Wisp</vt:lpstr>
      <vt:lpstr>think-cell Slide</vt:lpstr>
      <vt:lpstr>PowerPoint Presentation</vt:lpstr>
      <vt:lpstr>Weightage For Total Score</vt:lpstr>
      <vt:lpstr>Calculation basis</vt:lpstr>
      <vt:lpstr>Facility Monitoring Roster</vt:lpstr>
      <vt:lpstr>Facility Monitoring Roster</vt:lpstr>
      <vt:lpstr>Facility Monitoring Roster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Shyam</dc:creator>
  <cp:lastModifiedBy>SINGHAL, Shyam</cp:lastModifiedBy>
  <cp:revision>21</cp:revision>
  <dcterms:created xsi:type="dcterms:W3CDTF">2021-04-06T05:36:15Z</dcterms:created>
  <dcterms:modified xsi:type="dcterms:W3CDTF">2023-01-05T06:45:18Z</dcterms:modified>
</cp:coreProperties>
</file>