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1"/>
  </p:notesMasterIdLst>
  <p:sldIdLst>
    <p:sldId id="256" r:id="rId2"/>
    <p:sldId id="270" r:id="rId3"/>
    <p:sldId id="446" r:id="rId4"/>
    <p:sldId id="271" r:id="rId5"/>
    <p:sldId id="269" r:id="rId6"/>
    <p:sldId id="272" r:id="rId7"/>
    <p:sldId id="337" r:id="rId8"/>
    <p:sldId id="273" r:id="rId9"/>
    <p:sldId id="274" r:id="rId10"/>
    <p:sldId id="275" r:id="rId11"/>
    <p:sldId id="447" r:id="rId12"/>
    <p:sldId id="448" r:id="rId13"/>
    <p:sldId id="449" r:id="rId14"/>
    <p:sldId id="260" r:id="rId15"/>
    <p:sldId id="263" r:id="rId16"/>
    <p:sldId id="261" r:id="rId17"/>
    <p:sldId id="264" r:id="rId18"/>
    <p:sldId id="262" r:id="rId19"/>
    <p:sldId id="372" r:id="rId20"/>
    <p:sldId id="373" r:id="rId21"/>
    <p:sldId id="267" r:id="rId22"/>
    <p:sldId id="458" r:id="rId23"/>
    <p:sldId id="320" r:id="rId24"/>
    <p:sldId id="268" r:id="rId25"/>
    <p:sldId id="276" r:id="rId26"/>
    <p:sldId id="278" r:id="rId27"/>
    <p:sldId id="280" r:id="rId28"/>
    <p:sldId id="281" r:id="rId29"/>
    <p:sldId id="282" r:id="rId30"/>
    <p:sldId id="283" r:id="rId31"/>
    <p:sldId id="321" r:id="rId32"/>
    <p:sldId id="322" r:id="rId33"/>
    <p:sldId id="328" r:id="rId34"/>
    <p:sldId id="284" r:id="rId35"/>
    <p:sldId id="333" r:id="rId36"/>
    <p:sldId id="332" r:id="rId37"/>
    <p:sldId id="329" r:id="rId38"/>
    <p:sldId id="334" r:id="rId39"/>
    <p:sldId id="374" r:id="rId40"/>
    <p:sldId id="375" r:id="rId41"/>
    <p:sldId id="331" r:id="rId42"/>
    <p:sldId id="286" r:id="rId43"/>
    <p:sldId id="287" r:id="rId44"/>
    <p:sldId id="339" r:id="rId45"/>
    <p:sldId id="288" r:id="rId46"/>
    <p:sldId id="289" r:id="rId47"/>
    <p:sldId id="450" r:id="rId48"/>
    <p:sldId id="451" r:id="rId49"/>
    <p:sldId id="292" r:id="rId50"/>
    <p:sldId id="293" r:id="rId51"/>
    <p:sldId id="340" r:id="rId52"/>
    <p:sldId id="376" r:id="rId53"/>
    <p:sldId id="377" r:id="rId54"/>
    <p:sldId id="279" r:id="rId55"/>
    <p:sldId id="343" r:id="rId56"/>
    <p:sldId id="344" r:id="rId57"/>
    <p:sldId id="345" r:id="rId58"/>
    <p:sldId id="346" r:id="rId59"/>
    <p:sldId id="347" r:id="rId60"/>
    <p:sldId id="348" r:id="rId61"/>
    <p:sldId id="277" r:id="rId62"/>
    <p:sldId id="350" r:id="rId63"/>
    <p:sldId id="351" r:id="rId64"/>
    <p:sldId id="352" r:id="rId65"/>
    <p:sldId id="349" r:id="rId66"/>
    <p:sldId id="353" r:id="rId67"/>
    <p:sldId id="354" r:id="rId68"/>
    <p:sldId id="355" r:id="rId69"/>
    <p:sldId id="378" r:id="rId70"/>
    <p:sldId id="379" r:id="rId71"/>
    <p:sldId id="358" r:id="rId72"/>
    <p:sldId id="359" r:id="rId73"/>
    <p:sldId id="419" r:id="rId74"/>
    <p:sldId id="294" r:id="rId75"/>
    <p:sldId id="297" r:id="rId76"/>
    <p:sldId id="298" r:id="rId77"/>
    <p:sldId id="452" r:id="rId78"/>
    <p:sldId id="453" r:id="rId79"/>
    <p:sldId id="454" r:id="rId80"/>
    <p:sldId id="455" r:id="rId81"/>
    <p:sldId id="326" r:id="rId82"/>
    <p:sldId id="327" r:id="rId83"/>
    <p:sldId id="360" r:id="rId84"/>
    <p:sldId id="361" r:id="rId85"/>
    <p:sldId id="370" r:id="rId86"/>
    <p:sldId id="363" r:id="rId87"/>
    <p:sldId id="364" r:id="rId88"/>
    <p:sldId id="362" r:id="rId89"/>
    <p:sldId id="380" r:id="rId90"/>
    <p:sldId id="381" r:id="rId91"/>
    <p:sldId id="406" r:id="rId92"/>
    <p:sldId id="407" r:id="rId93"/>
    <p:sldId id="367" r:id="rId94"/>
    <p:sldId id="399" r:id="rId95"/>
    <p:sldId id="400" r:id="rId96"/>
    <p:sldId id="401" r:id="rId97"/>
    <p:sldId id="402" r:id="rId98"/>
    <p:sldId id="408" r:id="rId99"/>
    <p:sldId id="409" r:id="rId100"/>
    <p:sldId id="368" r:id="rId101"/>
    <p:sldId id="404" r:id="rId102"/>
    <p:sldId id="405" r:id="rId103"/>
    <p:sldId id="410" r:id="rId104"/>
    <p:sldId id="411" r:id="rId105"/>
    <p:sldId id="412" r:id="rId106"/>
    <p:sldId id="413" r:id="rId107"/>
    <p:sldId id="414" r:id="rId108"/>
    <p:sldId id="415" r:id="rId109"/>
    <p:sldId id="416" r:id="rId110"/>
    <p:sldId id="417" r:id="rId111"/>
    <p:sldId id="418" r:id="rId112"/>
    <p:sldId id="311" r:id="rId113"/>
    <p:sldId id="420" r:id="rId114"/>
    <p:sldId id="421" r:id="rId115"/>
    <p:sldId id="456" r:id="rId116"/>
    <p:sldId id="423" r:id="rId117"/>
    <p:sldId id="424" r:id="rId118"/>
    <p:sldId id="425" r:id="rId119"/>
    <p:sldId id="426" r:id="rId120"/>
    <p:sldId id="427" r:id="rId121"/>
    <p:sldId id="428" r:id="rId122"/>
    <p:sldId id="429" r:id="rId123"/>
    <p:sldId id="430" r:id="rId124"/>
    <p:sldId id="431" r:id="rId125"/>
    <p:sldId id="432" r:id="rId126"/>
    <p:sldId id="433" r:id="rId127"/>
    <p:sldId id="434" r:id="rId128"/>
    <p:sldId id="435" r:id="rId129"/>
    <p:sldId id="436" r:id="rId130"/>
    <p:sldId id="437" r:id="rId131"/>
    <p:sldId id="438" r:id="rId132"/>
    <p:sldId id="439" r:id="rId133"/>
    <p:sldId id="440" r:id="rId134"/>
    <p:sldId id="441" r:id="rId135"/>
    <p:sldId id="442" r:id="rId136"/>
    <p:sldId id="443" r:id="rId137"/>
    <p:sldId id="444" r:id="rId138"/>
    <p:sldId id="445" r:id="rId139"/>
    <p:sldId id="457" r:id="rId1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37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14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IWALA, Devang" userId="7ac89b7e-b4af-4f6c-b21a-f7948d80f06e" providerId="ADAL" clId="{1D912192-E218-4C19-9CEB-6DEBCB6D51DD}"/>
    <pc:docChg chg="modSld">
      <pc:chgData name="JARIWALA, Devang" userId="7ac89b7e-b4af-4f6c-b21a-f7948d80f06e" providerId="ADAL" clId="{1D912192-E218-4C19-9CEB-6DEBCB6D51DD}" dt="2019-10-31T13:01:35.608" v="24" actId="20577"/>
      <pc:docMkLst>
        <pc:docMk/>
      </pc:docMkLst>
      <pc:sldChg chg="modSp">
        <pc:chgData name="JARIWALA, Devang" userId="7ac89b7e-b4af-4f6c-b21a-f7948d80f06e" providerId="ADAL" clId="{1D912192-E218-4C19-9CEB-6DEBCB6D51DD}" dt="2019-10-31T13:01:35.608" v="24" actId="20577"/>
        <pc:sldMkLst>
          <pc:docMk/>
          <pc:sldMk cId="283881749" sldId="272"/>
        </pc:sldMkLst>
        <pc:spChg chg="mod">
          <ac:chgData name="JARIWALA, Devang" userId="7ac89b7e-b4af-4f6c-b21a-f7948d80f06e" providerId="ADAL" clId="{1D912192-E218-4C19-9CEB-6DEBCB6D51DD}" dt="2019-10-31T13:01:35.608" v="24" actId="20577"/>
          <ac:spMkLst>
            <pc:docMk/>
            <pc:sldMk cId="283881749" sldId="27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578DC-9FD1-45A4-AD9D-12DEAC45F97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2B30D-F5C1-47B2-80B0-C6993CAB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2B30D-F5C1-47B2-80B0-C6993CAB2C46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8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2B30D-F5C1-47B2-80B0-C6993CAB2C46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86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2B30D-F5C1-47B2-80B0-C6993CAB2C46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8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2B30D-F5C1-47B2-80B0-C6993CAB2C46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8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16C8-77AE-48E3-A7B4-5DEC3405A79F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7DD-E935-4275-AB77-EC49FB3E7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0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16C8-77AE-48E3-A7B4-5DEC3405A79F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7DD-E935-4275-AB77-EC49FB3E7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9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16C8-77AE-48E3-A7B4-5DEC3405A79F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7DD-E935-4275-AB77-EC49FB3E7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4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16C8-77AE-48E3-A7B4-5DEC3405A79F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7DD-E935-4275-AB77-EC49FB3E7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16C8-77AE-48E3-A7B4-5DEC3405A79F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7DD-E935-4275-AB77-EC49FB3E7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1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16C8-77AE-48E3-A7B4-5DEC3405A79F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7DD-E935-4275-AB77-EC49FB3E7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6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16C8-77AE-48E3-A7B4-5DEC3405A79F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7DD-E935-4275-AB77-EC49FB3E7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16C8-77AE-48E3-A7B4-5DEC3405A79F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7DD-E935-4275-AB77-EC49FB3E7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7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16C8-77AE-48E3-A7B4-5DEC3405A79F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7DD-E935-4275-AB77-EC49FB3E7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5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16C8-77AE-48E3-A7B4-5DEC3405A79F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7DD-E935-4275-AB77-EC49FB3E7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7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16C8-77AE-48E3-A7B4-5DEC3405A79F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7DD-E935-4275-AB77-EC49FB3E7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8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416C8-77AE-48E3-A7B4-5DEC3405A79F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37DD-E935-4275-AB77-EC49FB3E7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hiptraining.in/idsp/#!/login" TargetMode="External"/><Relationship Id="rId2" Type="http://schemas.openxmlformats.org/officeDocument/2006/relationships/hyperlink" Target="https://ihip.nhp.gov.in/idsp/#!/login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Administration Menu of </a:t>
            </a:r>
            <a:br>
              <a:rPr lang="en-US" dirty="0"/>
            </a:br>
            <a:r>
              <a:rPr lang="en-US" dirty="0"/>
              <a:t>IDSP module of IHIP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5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75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205845" y="123478"/>
            <a:ext cx="3240360" cy="522137"/>
          </a:xfrm>
          <a:prstGeom prst="wedgeEllipseCallout">
            <a:avLst>
              <a:gd name="adj1" fmla="val 25146"/>
              <a:gd name="adj2" fmla="val 11394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“Administration”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1188464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D:\IHIP Coordinator\Study Material IHIP\Gujarat State Training IHIP 3-4 Apr 2019\screenshot for admin ppt\Untitle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"/>
            <a:ext cx="9144000" cy="51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7380312" y="214329"/>
            <a:ext cx="1763688" cy="1644548"/>
          </a:xfrm>
          <a:prstGeom prst="wedgeEllipseCallout">
            <a:avLst>
              <a:gd name="adj1" fmla="val -88785"/>
              <a:gd name="adj2" fmla="val -326"/>
            </a:avLst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 the above box you will see the Health Facility Details currently in the data base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1159" y="418718"/>
            <a:ext cx="4269074" cy="20029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-417153" y="2754907"/>
            <a:ext cx="2808312" cy="1768266"/>
          </a:xfrm>
          <a:prstGeom prst="wedgeEllipseCallout">
            <a:avLst>
              <a:gd name="adj1" fmla="val 49467"/>
              <a:gd name="adj2" fmla="val 49891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It will also show the “Status” of the request; here it’s showing as “Pending” means that the state admin has neither approved nor rejected the request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2284" y="2488106"/>
            <a:ext cx="4269074" cy="20029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7308304" y="2290925"/>
            <a:ext cx="1763688" cy="2376264"/>
          </a:xfrm>
          <a:prstGeom prst="wedgeEllipseCallout">
            <a:avLst>
              <a:gd name="adj1" fmla="val -88785"/>
              <a:gd name="adj2" fmla="val -32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 the box below you will see the Health Facility Details proposed by district admin; the changes will be reflected in </a:t>
            </a:r>
            <a:r>
              <a:rPr lang="en-US" sz="1400" dirty="0">
                <a:solidFill>
                  <a:srgbClr val="FF0000"/>
                </a:solidFill>
              </a:rPr>
              <a:t>Red Text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1920" y="2923580"/>
            <a:ext cx="1152128" cy="276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D:\IHIP Coordinator\Study Material IHIP\Gujarat State Training IHIP 3-4 Apr 2019\screenshot for admin ppt\Untitle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"/>
            <a:ext cx="9144000" cy="51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7092280" y="3867894"/>
            <a:ext cx="2304256" cy="1043576"/>
          </a:xfrm>
          <a:prstGeom prst="wedgeEllipseCallout">
            <a:avLst>
              <a:gd name="adj1" fmla="val -70342"/>
              <a:gd name="adj2" fmla="val 5934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Clicking on “Close” will close this window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812536" y="195486"/>
            <a:ext cx="2304256" cy="2232248"/>
          </a:xfrm>
          <a:prstGeom prst="wedgeEllipseCallout">
            <a:avLst>
              <a:gd name="adj1" fmla="val -87877"/>
              <a:gd name="adj2" fmla="val 15883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Clicking on “Reject” will reject the Request and the Previous details of the Facility will remain as such IHIP-IDSP data base without any change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-180528" y="786892"/>
            <a:ext cx="2592288" cy="2288914"/>
          </a:xfrm>
          <a:prstGeom prst="wedgeEllipseCallout">
            <a:avLst>
              <a:gd name="adj1" fmla="val 147247"/>
              <a:gd name="adj2" fmla="val 12625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Clicking on “Approve” will approve the Request and the suggested changes / update will replace the previous details in in IHIP-IDSP data base</a:t>
            </a:r>
          </a:p>
        </p:txBody>
      </p:sp>
    </p:spTree>
    <p:extLst>
      <p:ext uri="{BB962C8B-B14F-4D97-AF65-F5344CB8AC3E}">
        <p14:creationId xmlns:p14="http://schemas.microsoft.com/office/powerpoint/2010/main" val="175643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D:\IHIP Coordinator\Study Material IHIP\Gujarat State Training IHIP 3-4 Apr 2019\screenshot for admin ppt\Untitle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"/>
            <a:ext cx="9144000" cy="51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732240" y="1923678"/>
            <a:ext cx="2503704" cy="1403616"/>
          </a:xfrm>
          <a:prstGeom prst="wedgeEllipseCallout">
            <a:avLst>
              <a:gd name="adj1" fmla="val -85991"/>
              <a:gd name="adj2" fmla="val 15873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Let’s click on “Reject” this time to understand what happens when we click “Reject” button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5663">
            <a:off x="5310640" y="4614083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IHIP Coordinator\Study Material IHIP\Gujarat State Training IHIP 3-4 Apr 2019\screenshot for admin ppt\Untitle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08"/>
            <a:ext cx="9144000" cy="5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-31095" y="771550"/>
            <a:ext cx="2503704" cy="910904"/>
          </a:xfrm>
          <a:prstGeom prst="wedgeEllipseCallout">
            <a:avLst>
              <a:gd name="adj1" fmla="val 55849"/>
              <a:gd name="adj2" fmla="val -4942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One comment box will open up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876256" y="1059582"/>
            <a:ext cx="2503704" cy="1800200"/>
          </a:xfrm>
          <a:prstGeom prst="wedgeEllipseCallout">
            <a:avLst>
              <a:gd name="adj1" fmla="val -171775"/>
              <a:gd name="adj2" fmla="val -6094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Write any comment; especially the reason why the request was rejected and click “Save” to submit the Rejection of the Request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987824" y="3075806"/>
            <a:ext cx="2503704" cy="1403616"/>
          </a:xfrm>
          <a:prstGeom prst="wedgeEllipseCallout">
            <a:avLst>
              <a:gd name="adj1" fmla="val 74959"/>
              <a:gd name="adj2" fmla="val -118518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Here we will close this window to approve the request subsequently</a:t>
            </a:r>
          </a:p>
        </p:txBody>
      </p:sp>
      <p:pic>
        <p:nvPicPr>
          <p:cNvPr id="8" name="Picture 7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5968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5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D:\IHIP Coordinator\Study Material IHIP\Gujarat State Training IHIP 3-4 Apr 2019\screenshot for admin ppt\Untitle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"/>
            <a:ext cx="9144000" cy="51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732240" y="1923678"/>
            <a:ext cx="2503704" cy="1403616"/>
          </a:xfrm>
          <a:prstGeom prst="wedgeEllipseCallout">
            <a:avLst>
              <a:gd name="adj1" fmla="val -106800"/>
              <a:gd name="adj2" fmla="val 15948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“Approve” button to approve the changes suggested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5663">
            <a:off x="4659453" y="4646085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4F303B-E8A8-4FC3-AA00-A4A3FFFFE91F}"/>
              </a:ext>
            </a:extLst>
          </p:cNvPr>
          <p:cNvSpPr txBox="1"/>
          <p:nvPr/>
        </p:nvSpPr>
        <p:spPr>
          <a:xfrm>
            <a:off x="1081432" y="2228802"/>
            <a:ext cx="754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306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02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-180528" y="1063228"/>
            <a:ext cx="3404511" cy="819086"/>
          </a:xfrm>
          <a:prstGeom prst="wedgeEllipseCallout">
            <a:avLst>
              <a:gd name="adj1" fmla="val -3577"/>
              <a:gd name="adj2" fmla="val 27380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previously “Update Pending” status is replaced by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“Approved update”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860032" y="4448196"/>
            <a:ext cx="3310371" cy="720080"/>
          </a:xfrm>
          <a:prstGeom prst="wedgeEllipseCallout">
            <a:avLst>
              <a:gd name="adj1" fmla="val -135374"/>
              <a:gd name="adj2" fmla="val -12196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Let’s click on “View” button for TEST Primary Health Centre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707904" y="802194"/>
            <a:ext cx="3310371" cy="720080"/>
          </a:xfrm>
          <a:prstGeom prst="wedgeEllipseCallout">
            <a:avLst>
              <a:gd name="adj1" fmla="val -57647"/>
              <a:gd name="adj2" fmla="val 35054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And the change in Name of the health facility is also being reflected</a:t>
            </a:r>
          </a:p>
        </p:txBody>
      </p:sp>
      <p:pic>
        <p:nvPicPr>
          <p:cNvPr id="8" name="Picture 7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95886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5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D:\IHIP Coordinator\Study Material IHIP\Gujarat State Training IHIP 3-4 Apr 2019\screenshot for admin ppt\Untitle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08"/>
            <a:ext cx="9144000" cy="5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516216" y="1102114"/>
            <a:ext cx="2952328" cy="2411728"/>
          </a:xfrm>
          <a:prstGeom prst="wedgeEllipseCallout">
            <a:avLst>
              <a:gd name="adj1" fmla="val -86337"/>
              <a:gd name="adj2" fmla="val 91728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state admin will still see the “Approve” and “Reject” buttons, but they are disabled now; i.e. once the Request is approved or rejected, the status cannot be changed after that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5776" y="4270466"/>
            <a:ext cx="1440160" cy="288032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0" y="3190346"/>
            <a:ext cx="2195736" cy="1794092"/>
          </a:xfrm>
          <a:prstGeom prst="wedgeEllipseCallout">
            <a:avLst>
              <a:gd name="adj1" fmla="val 65192"/>
              <a:gd name="adj2" fmla="val 18718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“Status” of the request has changed from “Pending” to “Approved update”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3178" y="4579764"/>
            <a:ext cx="122898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7092280" y="3850901"/>
            <a:ext cx="2051720" cy="683536"/>
          </a:xfrm>
          <a:prstGeom prst="wedgeEllipseCallout">
            <a:avLst>
              <a:gd name="adj1" fmla="val -87110"/>
              <a:gd name="adj2" fmla="val 8742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“Close” to close this window</a:t>
            </a:r>
          </a:p>
        </p:txBody>
      </p:sp>
      <p:pic>
        <p:nvPicPr>
          <p:cNvPr id="10" name="Picture 9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30078">
            <a:off x="5925408" y="4376638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97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263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8" y="2859782"/>
            <a:ext cx="288032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Now let’s log in through the district admin user again;</a:t>
            </a:r>
          </a:p>
          <a:p>
            <a:r>
              <a:rPr lang="en-US" dirty="0">
                <a:solidFill>
                  <a:srgbClr val="002060"/>
                </a:solidFill>
              </a:rPr>
              <a:t>Write Username and Password in the relevant fields and enter the CAPTCHA; then click on “Sign In” button to log in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29646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1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544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043608" y="391066"/>
            <a:ext cx="5470611" cy="522137"/>
          </a:xfrm>
          <a:prstGeom prst="wedgeEllipseCallout">
            <a:avLst>
              <a:gd name="adj1" fmla="val 28780"/>
              <a:gd name="adj2" fmla="val 37227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“List of Health Facility Update Request” under “Administration”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9974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IHIP Coordinator\Study Material IHIP\Gujarat State Training IHIP 3-4 Apr 2019\screenshot for admin ppt\Untitle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500"/>
            <a:ext cx="9144000" cy="41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205844" y="3705797"/>
            <a:ext cx="5470611" cy="522137"/>
          </a:xfrm>
          <a:prstGeom prst="wedgeEllipseCallout">
            <a:avLst>
              <a:gd name="adj1" fmla="val -58951"/>
              <a:gd name="adj2" fmla="val -18359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“Update Facility Request List”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3040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5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CF3C-AA07-44D5-ACE8-7A32EA4D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CA87A-C335-4547-9372-AFA40D56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C3B2B9-624B-4CD9-8361-E3F38D02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09" y="1255"/>
            <a:ext cx="9144000" cy="5140990"/>
          </a:xfrm>
          <a:prstGeom prst="rect">
            <a:avLst/>
          </a:prstGeom>
        </p:spPr>
      </p:pic>
      <p:sp>
        <p:nvSpPr>
          <p:cNvPr id="5" name="Oval Callout 3">
            <a:extLst>
              <a:ext uri="{FF2B5EF4-FFF2-40B4-BE49-F238E27FC236}">
                <a16:creationId xmlns:a16="http://schemas.microsoft.com/office/drawing/2014/main" id="{134E748F-83B0-4E9F-A786-3E38C56F378B}"/>
              </a:ext>
            </a:extLst>
          </p:cNvPr>
          <p:cNvSpPr/>
          <p:nvPr/>
        </p:nvSpPr>
        <p:spPr>
          <a:xfrm>
            <a:off x="5885431" y="4299942"/>
            <a:ext cx="3240360" cy="522137"/>
          </a:xfrm>
          <a:prstGeom prst="wedgeEllipseCallout">
            <a:avLst>
              <a:gd name="adj1" fmla="val -22798"/>
              <a:gd name="adj2" fmla="val -437773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“Manage Health facilities”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>
            <a:extLst>
              <a:ext uri="{FF2B5EF4-FFF2-40B4-BE49-F238E27FC236}">
                <a16:creationId xmlns:a16="http://schemas.microsoft.com/office/drawing/2014/main" id="{2C17E4AC-22D9-4782-A2F0-4D1E389C3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01701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4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02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-180528" y="411510"/>
            <a:ext cx="3310371" cy="720080"/>
          </a:xfrm>
          <a:prstGeom prst="wedgeEllipseCallout">
            <a:avLst>
              <a:gd name="adj1" fmla="val -4330"/>
              <a:gd name="adj2" fmla="val 316581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previously “Update” status is replaced by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“Approved update”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860032" y="3697472"/>
            <a:ext cx="3310371" cy="720080"/>
          </a:xfrm>
          <a:prstGeom prst="wedgeEllipseCallout">
            <a:avLst>
              <a:gd name="adj1" fmla="val -135374"/>
              <a:gd name="adj2" fmla="val -12196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Let’s click on “View” button for TEST Primary Health Centre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707904" y="51470"/>
            <a:ext cx="3310371" cy="720080"/>
          </a:xfrm>
          <a:prstGeom prst="wedgeEllipseCallout">
            <a:avLst>
              <a:gd name="adj1" fmla="val -47369"/>
              <a:gd name="adj2" fmla="val 365308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And the change in Name of the health facility is also being reflected</a:t>
            </a:r>
          </a:p>
        </p:txBody>
      </p:sp>
      <p:pic>
        <p:nvPicPr>
          <p:cNvPr id="8" name="Picture 7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75806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6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IHIP Coordinator\Study Material IHIP\Gujarat State Training IHIP 3-4 Apr 2019\screenshot for admin ppt\Untitled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"/>
            <a:ext cx="9144000" cy="51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1760" y="4696406"/>
            <a:ext cx="1440160" cy="288032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0" y="3190346"/>
            <a:ext cx="2195736" cy="1794092"/>
          </a:xfrm>
          <a:prstGeom prst="wedgeEllipseCallout">
            <a:avLst>
              <a:gd name="adj1" fmla="val 57928"/>
              <a:gd name="adj2" fmla="val 36497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“Status” of the request has changed from “Pending” to “Approved update”</a:t>
            </a:r>
          </a:p>
        </p:txBody>
      </p:sp>
    </p:spTree>
    <p:extLst>
      <p:ext uri="{BB962C8B-B14F-4D97-AF65-F5344CB8AC3E}">
        <p14:creationId xmlns:p14="http://schemas.microsoft.com/office/powerpoint/2010/main" val="293216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take an example of how a </a:t>
            </a:r>
            <a:r>
              <a:rPr lang="en-US"/>
              <a:t>“</a:t>
            </a:r>
            <a:r>
              <a:rPr lang="en-US" b="1"/>
              <a:t>Health </a:t>
            </a:r>
            <a:r>
              <a:rPr lang="en-US" b="1" dirty="0"/>
              <a:t>Facility Delete Request</a:t>
            </a:r>
            <a:r>
              <a:rPr lang="en-US" dirty="0"/>
              <a:t>” can be generated </a:t>
            </a:r>
            <a:r>
              <a:rPr lang="en-US" u="sng" dirty="0"/>
              <a:t>by District Admin </a:t>
            </a:r>
            <a:r>
              <a:rPr lang="en-US" dirty="0"/>
              <a:t>followed by it’s </a:t>
            </a:r>
            <a:r>
              <a:rPr lang="en-US" b="1" dirty="0"/>
              <a:t>Approval/Rejection</a:t>
            </a:r>
            <a:r>
              <a:rPr lang="en-US" dirty="0"/>
              <a:t> </a:t>
            </a:r>
            <a:r>
              <a:rPr lang="en-US" u="sng" dirty="0"/>
              <a:t>by State Admin</a:t>
            </a:r>
          </a:p>
          <a:p>
            <a:r>
              <a:rPr lang="en-US" dirty="0"/>
              <a:t>We’ll go through the same step by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6867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263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8" y="2859782"/>
            <a:ext cx="288032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Again, first log in through the district admin user;</a:t>
            </a:r>
          </a:p>
          <a:p>
            <a:r>
              <a:rPr lang="en-US" dirty="0">
                <a:solidFill>
                  <a:srgbClr val="002060"/>
                </a:solidFill>
              </a:rPr>
              <a:t>Write Username and Password in the relevant fields and enter the CAPTCHA; then click on “Sign In” button to log in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608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75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205845" y="123478"/>
            <a:ext cx="3240360" cy="522137"/>
          </a:xfrm>
          <a:prstGeom prst="wedgeEllipseCallout">
            <a:avLst>
              <a:gd name="adj1" fmla="val 25146"/>
              <a:gd name="adj2" fmla="val 11394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“Administration”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1188464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4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CF3C-AA07-44D5-ACE8-7A32EA4D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CA87A-C335-4547-9372-AFA40D56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C3B2B9-624B-4CD9-8361-E3F38D02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09" y="1255"/>
            <a:ext cx="9144000" cy="5140990"/>
          </a:xfrm>
          <a:prstGeom prst="rect">
            <a:avLst/>
          </a:prstGeom>
        </p:spPr>
      </p:pic>
      <p:sp>
        <p:nvSpPr>
          <p:cNvPr id="5" name="Oval Callout 3">
            <a:extLst>
              <a:ext uri="{FF2B5EF4-FFF2-40B4-BE49-F238E27FC236}">
                <a16:creationId xmlns:a16="http://schemas.microsoft.com/office/drawing/2014/main" id="{134E748F-83B0-4E9F-A786-3E38C56F378B}"/>
              </a:ext>
            </a:extLst>
          </p:cNvPr>
          <p:cNvSpPr/>
          <p:nvPr/>
        </p:nvSpPr>
        <p:spPr>
          <a:xfrm>
            <a:off x="5885431" y="4299942"/>
            <a:ext cx="3240360" cy="522137"/>
          </a:xfrm>
          <a:prstGeom prst="wedgeEllipseCallout">
            <a:avLst>
              <a:gd name="adj1" fmla="val -22798"/>
              <a:gd name="adj2" fmla="val -437773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“Manage Health facilities”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>
            <a:extLst>
              <a:ext uri="{FF2B5EF4-FFF2-40B4-BE49-F238E27FC236}">
                <a16:creationId xmlns:a16="http://schemas.microsoft.com/office/drawing/2014/main" id="{2C17E4AC-22D9-4782-A2F0-4D1E389C3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01701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4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544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1418893"/>
            <a:ext cx="669674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Now you need to identify the Health Facility that needs to be deleted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885431" y="4299942"/>
            <a:ext cx="3240360" cy="720080"/>
          </a:xfrm>
          <a:prstGeom prst="wedgeEllipseCallout">
            <a:avLst>
              <a:gd name="adj1" fmla="val -99916"/>
              <a:gd name="adj2" fmla="val -28286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Let’s select </a:t>
            </a:r>
            <a:r>
              <a:rPr lang="en-US" sz="1400" dirty="0" err="1">
                <a:solidFill>
                  <a:schemeClr val="tx1"/>
                </a:solidFill>
              </a:rPr>
              <a:t>Tiptur</a:t>
            </a:r>
            <a:r>
              <a:rPr lang="en-US" sz="1400" dirty="0">
                <a:solidFill>
                  <a:schemeClr val="tx1"/>
                </a:solidFill>
              </a:rPr>
              <a:t> under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`Sub District`  filter and then click on “Search”</a:t>
            </a:r>
          </a:p>
        </p:txBody>
      </p:sp>
      <p:pic>
        <p:nvPicPr>
          <p:cNvPr id="7" name="Picture 6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45" y="249974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54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75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937386" y="4436268"/>
            <a:ext cx="3240360" cy="707232"/>
          </a:xfrm>
          <a:prstGeom prst="wedgeEllipseCallout">
            <a:avLst>
              <a:gd name="adj1" fmla="val -144810"/>
              <a:gd name="adj2" fmla="val -25378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Facility Count number in front of Health Sub Centre</a:t>
            </a:r>
          </a:p>
        </p:txBody>
      </p:sp>
      <p:pic>
        <p:nvPicPr>
          <p:cNvPr id="8" name="Picture 7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31790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6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9685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771550"/>
            <a:ext cx="669674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As you can see, there are 55 Health Sub </a:t>
            </a:r>
            <a:r>
              <a:rPr lang="en-US" sz="1600" dirty="0" err="1">
                <a:solidFill>
                  <a:srgbClr val="002060"/>
                </a:solidFill>
              </a:rPr>
              <a:t>Centres</a:t>
            </a:r>
            <a:r>
              <a:rPr lang="en-US" sz="1600" dirty="0">
                <a:solidFill>
                  <a:srgbClr val="002060"/>
                </a:solidFill>
              </a:rPr>
              <a:t> in </a:t>
            </a:r>
            <a:r>
              <a:rPr lang="en-US" sz="1600" dirty="0" err="1">
                <a:solidFill>
                  <a:srgbClr val="002060"/>
                </a:solidFill>
              </a:rPr>
              <a:t>Tiptur</a:t>
            </a:r>
            <a:r>
              <a:rPr lang="en-US" sz="1600" dirty="0">
                <a:solidFill>
                  <a:srgbClr val="002060"/>
                </a:solidFill>
              </a:rPr>
              <a:t> sub district</a:t>
            </a:r>
          </a:p>
        </p:txBody>
      </p:sp>
    </p:spTree>
    <p:extLst>
      <p:ext uri="{BB962C8B-B14F-4D97-AF65-F5344CB8AC3E}">
        <p14:creationId xmlns:p14="http://schemas.microsoft.com/office/powerpoint/2010/main" val="27850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10" y="-43558"/>
            <a:ext cx="9289418" cy="522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2996" y="4535059"/>
            <a:ext cx="669674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We`ll go on page no 3 of the list. As you can see that there are 2 health facilities having the same name `Test HSC`. We will check both one by one.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3939902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5436096" y="987574"/>
            <a:ext cx="3240360" cy="707232"/>
          </a:xfrm>
          <a:prstGeom prst="wedgeEllipseCallout">
            <a:avLst>
              <a:gd name="adj1" fmla="val -189154"/>
              <a:gd name="adj2" fmla="val 38857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“Actions” </a:t>
            </a:r>
            <a:r>
              <a:rPr lang="en-US" sz="1400" dirty="0">
                <a:solidFill>
                  <a:schemeClr val="tx1"/>
                </a:solidFill>
                <a:sym typeface="Wingdings"/>
              </a:rPr>
              <a:t></a:t>
            </a:r>
            <a:r>
              <a:rPr lang="en-US" sz="1400" dirty="0">
                <a:solidFill>
                  <a:schemeClr val="tx1"/>
                </a:solidFill>
              </a:rPr>
              <a:t> “Edit Facility Details”</a:t>
            </a:r>
          </a:p>
        </p:txBody>
      </p:sp>
    </p:spTree>
    <p:extLst>
      <p:ext uri="{BB962C8B-B14F-4D97-AF65-F5344CB8AC3E}">
        <p14:creationId xmlns:p14="http://schemas.microsoft.com/office/powerpoint/2010/main" val="2598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78B0-831D-4A1A-993E-73AAE96D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47D05-6218-4F7B-A997-E0757A93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88AB0-FC97-4199-BF6F-BF184E5CF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Oval Callout 3">
            <a:extLst>
              <a:ext uri="{FF2B5EF4-FFF2-40B4-BE49-F238E27FC236}">
                <a16:creationId xmlns:a16="http://schemas.microsoft.com/office/drawing/2014/main" id="{F20571B9-457C-407E-95A6-E9B0897F26AD}"/>
              </a:ext>
            </a:extLst>
          </p:cNvPr>
          <p:cNvSpPr/>
          <p:nvPr/>
        </p:nvSpPr>
        <p:spPr>
          <a:xfrm>
            <a:off x="1907704" y="802159"/>
            <a:ext cx="3240360" cy="522137"/>
          </a:xfrm>
          <a:prstGeom prst="wedgeEllipseCallout">
            <a:avLst>
              <a:gd name="adj1" fmla="val -46021"/>
              <a:gd name="adj2" fmla="val 600397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“Request for New Health Facility”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>
            <a:extLst>
              <a:ext uri="{FF2B5EF4-FFF2-40B4-BE49-F238E27FC236}">
                <a16:creationId xmlns:a16="http://schemas.microsoft.com/office/drawing/2014/main" id="{848C7AE0-B94B-40F5-8DA9-52995DD05B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82763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75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300192" y="1666380"/>
            <a:ext cx="3240360" cy="707232"/>
          </a:xfrm>
          <a:prstGeom prst="wedgeEllipseCallout">
            <a:avLst>
              <a:gd name="adj1" fmla="val -62575"/>
              <a:gd name="adj2" fmla="val 4670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Cross check all the details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903640" y="4155926"/>
            <a:ext cx="3240360" cy="707232"/>
          </a:xfrm>
          <a:prstGeom prst="wedgeEllipseCallout">
            <a:avLst>
              <a:gd name="adj1" fmla="val -199008"/>
              <a:gd name="adj2" fmla="val -4239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“Actions” </a:t>
            </a:r>
            <a:r>
              <a:rPr lang="en-US" sz="1400" dirty="0">
                <a:solidFill>
                  <a:schemeClr val="tx1"/>
                </a:solidFill>
                <a:sym typeface="Wingdings"/>
              </a:rPr>
              <a:t></a:t>
            </a:r>
            <a:r>
              <a:rPr lang="en-US" sz="1400" dirty="0">
                <a:solidFill>
                  <a:schemeClr val="tx1"/>
                </a:solidFill>
              </a:rPr>
              <a:t> “Edit Facility Details” for the other HSC of same name</a:t>
            </a:r>
          </a:p>
        </p:txBody>
      </p:sp>
    </p:spTree>
    <p:extLst>
      <p:ext uri="{BB962C8B-B14F-4D97-AF65-F5344CB8AC3E}">
        <p14:creationId xmlns:p14="http://schemas.microsoft.com/office/powerpoint/2010/main" val="405321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4479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300192" y="1720502"/>
            <a:ext cx="3240360" cy="707232"/>
          </a:xfrm>
          <a:prstGeom prst="wedgeEllipseCallout">
            <a:avLst>
              <a:gd name="adj1" fmla="val -64215"/>
              <a:gd name="adj2" fmla="val 3768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Cross check all the details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2996" y="4535059"/>
            <a:ext cx="669674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Based on the validation, we decided that we will remove the “Test HSC” seen in the previous slide “serial number 53”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411510"/>
            <a:ext cx="87129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263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156176" y="3291830"/>
            <a:ext cx="3240360" cy="707232"/>
          </a:xfrm>
          <a:prstGeom prst="wedgeEllipseCallout">
            <a:avLst>
              <a:gd name="adj1" fmla="val -163174"/>
              <a:gd name="adj2" fmla="val -294825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“Actions” </a:t>
            </a:r>
            <a:r>
              <a:rPr lang="en-US" sz="1400" dirty="0">
                <a:solidFill>
                  <a:schemeClr val="tx1"/>
                </a:solidFill>
                <a:sym typeface="Wingdings"/>
              </a:rPr>
              <a:t></a:t>
            </a:r>
            <a:r>
              <a:rPr lang="en-US" sz="1400" dirty="0">
                <a:solidFill>
                  <a:schemeClr val="tx1"/>
                </a:solidFill>
              </a:rPr>
              <a:t> “Health Facility Delete Request” for this Test HSC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1166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75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990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7164288" y="555526"/>
            <a:ext cx="2376264" cy="2160240"/>
          </a:xfrm>
          <a:prstGeom prst="wedgeEllipseCallout">
            <a:avLst>
              <a:gd name="adj1" fmla="val -119481"/>
              <a:gd name="adj2" fmla="val 6581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Write the reason for deletion and then click on “Send Delete Request”</a:t>
            </a:r>
          </a:p>
        </p:txBody>
      </p:sp>
    </p:spTree>
    <p:extLst>
      <p:ext uri="{BB962C8B-B14F-4D97-AF65-F5344CB8AC3E}">
        <p14:creationId xmlns:p14="http://schemas.microsoft.com/office/powerpoint/2010/main" val="27830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75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7164288" y="1563638"/>
            <a:ext cx="2376264" cy="1152128"/>
          </a:xfrm>
          <a:prstGeom prst="wedgeEllipseCallout">
            <a:avLst>
              <a:gd name="adj1" fmla="val -67222"/>
              <a:gd name="adj2" fmla="val 153693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You will see this message on successful submission of request</a:t>
            </a:r>
          </a:p>
        </p:txBody>
      </p:sp>
    </p:spTree>
    <p:extLst>
      <p:ext uri="{BB962C8B-B14F-4D97-AF65-F5344CB8AC3E}">
        <p14:creationId xmlns:p14="http://schemas.microsoft.com/office/powerpoint/2010/main" val="130305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544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043608" y="391066"/>
            <a:ext cx="5470611" cy="522137"/>
          </a:xfrm>
          <a:prstGeom prst="wedgeEllipseCallout">
            <a:avLst>
              <a:gd name="adj1" fmla="val 28780"/>
              <a:gd name="adj2" fmla="val 37227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“List of Health Facility Update Request” under “Administration”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9974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6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IHIP Coordinator\Study Material IHIP\Gujarat State Training IHIP 3-4 Apr 2019\screenshot for admin ppt\Untitle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500"/>
            <a:ext cx="9144000" cy="41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3442734" y="2187393"/>
            <a:ext cx="5794139" cy="768714"/>
          </a:xfrm>
          <a:prstGeom prst="wedgeEllipseCallout">
            <a:avLst>
              <a:gd name="adj1" fmla="val -57227"/>
              <a:gd name="adj2" fmla="val 16642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“Health Facility Deletion Request List”</a:t>
            </a:r>
          </a:p>
        </p:txBody>
      </p:sp>
      <p:pic>
        <p:nvPicPr>
          <p:cNvPr id="8" name="Picture 7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22" y="393990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75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273007" y="824715"/>
            <a:ext cx="5470611" cy="794511"/>
          </a:xfrm>
          <a:prstGeom prst="wedgeEllipseCallout">
            <a:avLst>
              <a:gd name="adj1" fmla="val -88378"/>
              <a:gd name="adj2" fmla="val 328083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“View” button to see the details of Facility Deletion request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7259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75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7182477" y="2859782"/>
            <a:ext cx="2376264" cy="2160240"/>
          </a:xfrm>
          <a:prstGeom prst="wedgeEllipseCallout">
            <a:avLst>
              <a:gd name="adj1" fmla="val -110930"/>
              <a:gd name="adj2" fmla="val -4236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You will see this details of the health facility  along with the reason for deletion</a:t>
            </a:r>
          </a:p>
        </p:txBody>
      </p:sp>
    </p:spTree>
    <p:extLst>
      <p:ext uri="{BB962C8B-B14F-4D97-AF65-F5344CB8AC3E}">
        <p14:creationId xmlns:p14="http://schemas.microsoft.com/office/powerpoint/2010/main" val="22347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24141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2859782"/>
            <a:ext cx="288032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Now Let’s log in through the State admin user;</a:t>
            </a:r>
          </a:p>
          <a:p>
            <a:r>
              <a:rPr lang="en-US" dirty="0">
                <a:solidFill>
                  <a:srgbClr val="002060"/>
                </a:solidFill>
              </a:rPr>
              <a:t>Write Username and Password in the relevant fields and enter the CAPTCHA; then click on “Sign In” button to log in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71" y="459828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9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6655-139E-46B2-9A79-3205F4DC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5B532-42A2-4B1C-9830-B3BA0EBDB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8985B-E288-4004-80D4-BE8EAB3D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7CD830-8E7F-4EFE-A36E-1381291DD857}"/>
              </a:ext>
            </a:extLst>
          </p:cNvPr>
          <p:cNvSpPr txBox="1"/>
          <p:nvPr/>
        </p:nvSpPr>
        <p:spPr>
          <a:xfrm>
            <a:off x="2123728" y="592114"/>
            <a:ext cx="590465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The page contains various data fields to be filled in about the New Health Facility that needs to be added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9038F-E424-419E-8605-8F3B91F01447}"/>
              </a:ext>
            </a:extLst>
          </p:cNvPr>
          <p:cNvSpPr/>
          <p:nvPr/>
        </p:nvSpPr>
        <p:spPr>
          <a:xfrm>
            <a:off x="539552" y="1572186"/>
            <a:ext cx="5256584" cy="315935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02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205845" y="123478"/>
            <a:ext cx="3240360" cy="522137"/>
          </a:xfrm>
          <a:prstGeom prst="wedgeEllipseCallout">
            <a:avLst>
              <a:gd name="adj1" fmla="val 25146"/>
              <a:gd name="adj2" fmla="val 11394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“Administration”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1188464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37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481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79512" y="267494"/>
            <a:ext cx="5470611" cy="522137"/>
          </a:xfrm>
          <a:prstGeom prst="wedgeEllipseCallout">
            <a:avLst>
              <a:gd name="adj1" fmla="val 44912"/>
              <a:gd name="adj2" fmla="val 43947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“List of Health Facility Update Request”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80" y="2715766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75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481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187438" y="1977605"/>
            <a:ext cx="5849058" cy="522137"/>
          </a:xfrm>
          <a:prstGeom prst="wedgeEllipseCallout">
            <a:avLst>
              <a:gd name="adj1" fmla="val -46926"/>
              <a:gd name="adj2" fmla="val 331797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“Health Facility Deletion Request List”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350" y="4026424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75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243979" y="1741837"/>
            <a:ext cx="5470611" cy="794511"/>
          </a:xfrm>
          <a:prstGeom prst="wedgeEllipseCallout">
            <a:avLst>
              <a:gd name="adj1" fmla="val -88378"/>
              <a:gd name="adj2" fmla="val 328083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“View” button to see the details of Facility Deletion request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2" y="4654381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7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23412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7412376" y="1546854"/>
            <a:ext cx="2030465" cy="3373884"/>
          </a:xfrm>
          <a:prstGeom prst="wedgeEllipseCallout">
            <a:avLst>
              <a:gd name="adj1" fmla="val -58193"/>
              <a:gd name="adj2" fmla="val -32237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State admin can see this details of the health facility  along with the reason for deletion; after verifying the details the state admin can approve or close the request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41325" y="4348989"/>
            <a:ext cx="5470611" cy="794511"/>
          </a:xfrm>
          <a:prstGeom prst="wedgeEllipseCallout">
            <a:avLst>
              <a:gd name="adj1" fmla="val 58075"/>
              <a:gd name="adj2" fmla="val -81125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“Approve” button to approve the deletion request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83338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75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41325" y="4348989"/>
            <a:ext cx="5470611" cy="794511"/>
          </a:xfrm>
          <a:prstGeom prst="wedgeEllipseCallout">
            <a:avLst>
              <a:gd name="adj1" fmla="val 65238"/>
              <a:gd name="adj2" fmla="val -349668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“Yes” button to approve the deletion request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1851670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5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75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7164288" y="1814113"/>
            <a:ext cx="2376264" cy="1296144"/>
          </a:xfrm>
          <a:prstGeom prst="wedgeEllipseCallout">
            <a:avLst>
              <a:gd name="adj1" fmla="val -87108"/>
              <a:gd name="adj2" fmla="val 8731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You will see this message on successful approval of request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41325" y="4348989"/>
            <a:ext cx="5470611" cy="794511"/>
          </a:xfrm>
          <a:prstGeom prst="wedgeEllipseCallout">
            <a:avLst>
              <a:gd name="adj1" fmla="val 57544"/>
              <a:gd name="adj2" fmla="val -9574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“Close” button to close the window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2248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2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75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243979" y="1741837"/>
            <a:ext cx="5470611" cy="794511"/>
          </a:xfrm>
          <a:prstGeom prst="wedgeEllipseCallout">
            <a:avLst>
              <a:gd name="adj1" fmla="val -88378"/>
              <a:gd name="adj2" fmla="val 328083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again click on “View” button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2" y="4654381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" y="9704"/>
            <a:ext cx="9106380" cy="51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7308304" y="1563638"/>
            <a:ext cx="1944216" cy="3373884"/>
          </a:xfrm>
          <a:prstGeom prst="wedgeEllipseCallout">
            <a:avLst>
              <a:gd name="adj1" fmla="val -64260"/>
              <a:gd name="adj2" fmla="val -35331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State admin can see the details of the health facility  along with the reason for deletion as many times as wanted but the “Approve”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button will be disabled now</a:t>
            </a:r>
          </a:p>
        </p:txBody>
      </p:sp>
    </p:spTree>
    <p:extLst>
      <p:ext uri="{BB962C8B-B14F-4D97-AF65-F5344CB8AC3E}">
        <p14:creationId xmlns:p14="http://schemas.microsoft.com/office/powerpoint/2010/main" val="228429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DEE1C-C318-4C70-A203-2AA55DAB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BA135-043A-4599-A9E2-C669F401A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55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" y="244"/>
            <a:ext cx="9138948" cy="513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7564" y="1090026"/>
            <a:ext cx="118813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564" y="2428463"/>
            <a:ext cx="5004555" cy="4030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564" y="1568187"/>
            <a:ext cx="2520280" cy="427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6228184" y="-127637"/>
            <a:ext cx="2304256" cy="2123324"/>
          </a:xfrm>
          <a:prstGeom prst="wedgeEllipseCallout">
            <a:avLst>
              <a:gd name="adj1" fmla="val -70560"/>
              <a:gd name="adj2" fmla="val 14233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Let’s take an example and fill in the basic details of a New Health facility (</a:t>
            </a:r>
            <a:r>
              <a:rPr lang="en-US" sz="1400" dirty="0" err="1">
                <a:solidFill>
                  <a:schemeClr val="tx1"/>
                </a:solidFill>
              </a:rPr>
              <a:t>exa</a:t>
            </a:r>
            <a:r>
              <a:rPr lang="en-US" sz="1400" dirty="0">
                <a:solidFill>
                  <a:schemeClr val="tx1"/>
                </a:solidFill>
              </a:rPr>
              <a:t>. a PHC) especially the mandatory fields (marked with 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935525"/>
            <a:ext cx="5256584" cy="29820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78235" y="1081093"/>
            <a:ext cx="247388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6228184" y="2139702"/>
            <a:ext cx="2736304" cy="2952328"/>
          </a:xfrm>
          <a:prstGeom prst="wedgeEllipseCallout">
            <a:avLst>
              <a:gd name="adj1" fmla="val -79019"/>
              <a:gd name="adj2" fmla="val 20113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Also select the “Sub-centers Covered” under that PHC;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if the new health facility type would have been a Sub-Center itself then you would have to select “Villages Covered” here</a:t>
            </a:r>
          </a:p>
        </p:txBody>
      </p:sp>
    </p:spTree>
    <p:extLst>
      <p:ext uri="{BB962C8B-B14F-4D97-AF65-F5344CB8AC3E}">
        <p14:creationId xmlns:p14="http://schemas.microsoft.com/office/powerpoint/2010/main" val="15389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9"/>
            <a:ext cx="9143999" cy="514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12662" y="3426184"/>
            <a:ext cx="1944216" cy="427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148064" y="-127637"/>
            <a:ext cx="3168352" cy="2123324"/>
          </a:xfrm>
          <a:prstGeom prst="wedgeEllipseCallout">
            <a:avLst>
              <a:gd name="adj1" fmla="val -66025"/>
              <a:gd name="adj2" fmla="val 117001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Select the “access type” i.e. the types of forms / user accounts that would be accessible to the New Health Facility user/s under the IHIP-IDSP user account/s for the health facility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228184" y="2139702"/>
            <a:ext cx="3024336" cy="2952328"/>
          </a:xfrm>
          <a:prstGeom prst="wedgeEllipseCallout">
            <a:avLst>
              <a:gd name="adj1" fmla="val -75240"/>
              <a:gd name="adj2" fmla="val 2515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As this is a PHC, we shall have to “tick mark” </a:t>
            </a:r>
            <a:r>
              <a:rPr lang="en-US" sz="1400" b="1" dirty="0">
                <a:solidFill>
                  <a:schemeClr val="tx1"/>
                </a:solidFill>
              </a:rPr>
              <a:t>P form </a:t>
            </a:r>
            <a:r>
              <a:rPr lang="en-US" sz="1400" dirty="0">
                <a:solidFill>
                  <a:schemeClr val="tx1"/>
                </a:solidFill>
              </a:rPr>
              <a:t>&amp; </a:t>
            </a:r>
            <a:r>
              <a:rPr lang="en-US" sz="1400" b="1" dirty="0">
                <a:solidFill>
                  <a:schemeClr val="tx1"/>
                </a:solidFill>
              </a:rPr>
              <a:t>L form</a:t>
            </a:r>
            <a:r>
              <a:rPr lang="en-US" sz="1400" dirty="0">
                <a:solidFill>
                  <a:schemeClr val="tx1"/>
                </a:solidFill>
              </a:rPr>
              <a:t>;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if the new health facility type would have been a Sub-Center itself then you would have to select </a:t>
            </a:r>
            <a:r>
              <a:rPr lang="en-US" sz="1400" b="1" dirty="0">
                <a:solidFill>
                  <a:schemeClr val="tx1"/>
                </a:solidFill>
              </a:rPr>
              <a:t>S form</a:t>
            </a:r>
            <a:r>
              <a:rPr lang="en-US" sz="1400" dirty="0">
                <a:solidFill>
                  <a:schemeClr val="tx1"/>
                </a:solidFill>
              </a:rPr>
              <a:t> only; if the new health facility would have been an independent lab then select </a:t>
            </a:r>
            <a:r>
              <a:rPr lang="en-US" sz="1400" b="1" dirty="0">
                <a:solidFill>
                  <a:schemeClr val="tx1"/>
                </a:solidFill>
              </a:rPr>
              <a:t>L form</a:t>
            </a:r>
            <a:r>
              <a:rPr lang="en-US" sz="1400" dirty="0">
                <a:solidFill>
                  <a:schemeClr val="tx1"/>
                </a:solidFill>
              </a:rPr>
              <a:t> only</a:t>
            </a:r>
          </a:p>
        </p:txBody>
      </p:sp>
      <p:pic>
        <p:nvPicPr>
          <p:cNvPr id="7" name="Picture 6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343" y="3666564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42" y="3666565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1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" y="-20538"/>
            <a:ext cx="9131608" cy="513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974772" y="195486"/>
            <a:ext cx="3421763" cy="3024336"/>
          </a:xfrm>
          <a:prstGeom prst="wedgeEllipseCallout">
            <a:avLst>
              <a:gd name="adj1" fmla="val -61772"/>
              <a:gd name="adj2" fmla="val 3037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As soon as you select the access type, the data fields for the User Details concerned with the access type / form would be opened; 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Here as we have selected P and L forms so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“P form User Details” and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“L form User Details” windows are being seen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699542"/>
            <a:ext cx="5256584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3963272" y="275880"/>
            <a:ext cx="392704" cy="495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395320" y="305594"/>
            <a:ext cx="392704" cy="2626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0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4479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228184" y="520062"/>
            <a:ext cx="2304256" cy="2411728"/>
          </a:xfrm>
          <a:prstGeom prst="wedgeEllipseCallout">
            <a:avLst>
              <a:gd name="adj1" fmla="val -77725"/>
              <a:gd name="adj2" fmla="val 1633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Let’s take an example and fill in the basic details of the P form user and L form user of the New Health facility (a PHC) especially the mandatory fields (marked with 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699542"/>
            <a:ext cx="5256584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5903640" y="3651870"/>
            <a:ext cx="3240360" cy="1091157"/>
          </a:xfrm>
          <a:prstGeom prst="wedgeEllipseCallout">
            <a:avLst>
              <a:gd name="adj1" fmla="val -172424"/>
              <a:gd name="adj2" fmla="val 83358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“Save” button at the bottom [not visible in this screen shot]</a:t>
            </a:r>
          </a:p>
        </p:txBody>
      </p:sp>
      <p:pic>
        <p:nvPicPr>
          <p:cNvPr id="7" name="Picture 6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0385">
            <a:off x="811568" y="4721497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36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" y="-20538"/>
            <a:ext cx="9142774" cy="514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903640" y="3651870"/>
            <a:ext cx="3240360" cy="1091157"/>
          </a:xfrm>
          <a:prstGeom prst="wedgeEllipseCallout">
            <a:avLst>
              <a:gd name="adj1" fmla="val -182614"/>
              <a:gd name="adj2" fmla="val -1324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After successfully submission of the request, this message would be shown</a:t>
            </a:r>
          </a:p>
        </p:txBody>
      </p:sp>
    </p:spTree>
    <p:extLst>
      <p:ext uri="{BB962C8B-B14F-4D97-AF65-F5344CB8AC3E}">
        <p14:creationId xmlns:p14="http://schemas.microsoft.com/office/powerpoint/2010/main" val="4227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544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043608" y="391066"/>
            <a:ext cx="5470611" cy="522137"/>
          </a:xfrm>
          <a:prstGeom prst="wedgeEllipseCallout">
            <a:avLst>
              <a:gd name="adj1" fmla="val 28780"/>
              <a:gd name="adj2" fmla="val 37227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“List of Health Facility Update Request” under “Administration”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9974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3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Administration menu is divided in 3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89188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Presentation 1 (“Manage Health facilities” part 1) will focus on </a:t>
            </a:r>
          </a:p>
          <a:p>
            <a:pPr lvl="1"/>
            <a:r>
              <a:rPr lang="en-US" dirty="0"/>
              <a:t>Request for New Health Facility</a:t>
            </a:r>
          </a:p>
          <a:p>
            <a:pPr lvl="1"/>
            <a:r>
              <a:rPr lang="en-US" dirty="0"/>
              <a:t>Request for New RRT User</a:t>
            </a:r>
          </a:p>
          <a:p>
            <a:pPr lvl="1"/>
            <a:r>
              <a:rPr lang="en-US" dirty="0"/>
              <a:t>Request for Update of Facility Details</a:t>
            </a:r>
          </a:p>
          <a:p>
            <a:pPr lvl="1"/>
            <a:r>
              <a:rPr lang="en-US" dirty="0"/>
              <a:t>Health Facility Delete Request</a:t>
            </a:r>
          </a:p>
          <a:p>
            <a:r>
              <a:rPr lang="en-US" dirty="0"/>
              <a:t>Presentation 2 (“Manage Health facilities” part 2) will focus on </a:t>
            </a:r>
          </a:p>
          <a:p>
            <a:pPr lvl="1"/>
            <a:r>
              <a:rPr lang="en-US" dirty="0"/>
              <a:t>How to use “Actions” button to update  / edit various details in relation with Health Facility</a:t>
            </a:r>
          </a:p>
          <a:p>
            <a:r>
              <a:rPr lang="en-US" dirty="0"/>
              <a:t>Presentation 3 (various reports under Administration menu) will focus on</a:t>
            </a:r>
          </a:p>
          <a:p>
            <a:pPr lvl="1"/>
            <a:r>
              <a:rPr lang="en-US" dirty="0"/>
              <a:t>Staff Summary, Equipment Summary, Essential Medical Supplies Summary, Log in History, Usage Summary, Profile Update Status, Subcenter Village Mapping</a:t>
            </a:r>
          </a:p>
        </p:txBody>
      </p:sp>
    </p:spTree>
    <p:extLst>
      <p:ext uri="{BB962C8B-B14F-4D97-AF65-F5344CB8AC3E}">
        <p14:creationId xmlns:p14="http://schemas.microsoft.com/office/powerpoint/2010/main" val="24461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IHIP Coordinator\Study Material IHIP\Gujarat State Training IHIP 3-4 Apr 2019\screenshot for admin ppt\Untitle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500"/>
            <a:ext cx="9144000" cy="41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205844" y="3080221"/>
            <a:ext cx="5470611" cy="522137"/>
          </a:xfrm>
          <a:prstGeom prst="wedgeEllipseCallout">
            <a:avLst>
              <a:gd name="adj1" fmla="val -58951"/>
              <a:gd name="adj2" fmla="val -18359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“New Facility Request List”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04826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4479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228039-3C5A-4D65-B7D6-CC2DDCD7881C}"/>
              </a:ext>
            </a:extLst>
          </p:cNvPr>
          <p:cNvSpPr/>
          <p:nvPr/>
        </p:nvSpPr>
        <p:spPr>
          <a:xfrm>
            <a:off x="251520" y="1779662"/>
            <a:ext cx="843528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3">
            <a:extLst>
              <a:ext uri="{FF2B5EF4-FFF2-40B4-BE49-F238E27FC236}">
                <a16:creationId xmlns:a16="http://schemas.microsoft.com/office/drawing/2014/main" id="{6FBBD367-9831-400C-B1B0-3DDFB878BA4E}"/>
              </a:ext>
            </a:extLst>
          </p:cNvPr>
          <p:cNvSpPr/>
          <p:nvPr/>
        </p:nvSpPr>
        <p:spPr>
          <a:xfrm>
            <a:off x="3491880" y="3435846"/>
            <a:ext cx="5470611" cy="1008112"/>
          </a:xfrm>
          <a:prstGeom prst="wedgeEllipseCallout">
            <a:avLst>
              <a:gd name="adj1" fmla="val -62406"/>
              <a:gd name="adj2" fmla="val -184825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This is the New Facility Request that we just raised</a:t>
            </a:r>
          </a:p>
        </p:txBody>
      </p:sp>
    </p:spTree>
    <p:extLst>
      <p:ext uri="{BB962C8B-B14F-4D97-AF65-F5344CB8AC3E}">
        <p14:creationId xmlns:p14="http://schemas.microsoft.com/office/powerpoint/2010/main" val="334364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4479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491880" y="3435846"/>
            <a:ext cx="5470611" cy="1008112"/>
          </a:xfrm>
          <a:prstGeom prst="wedgeEllipseCallout">
            <a:avLst>
              <a:gd name="adj1" fmla="val -89553"/>
              <a:gd name="adj2" fmla="val -18941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‘Pending’ status indicates that the request generated by the district admin is yet to be “Approved” or “Rejected” by state admin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7BB4C-1459-43A3-962F-AA4D2A0F8752}"/>
              </a:ext>
            </a:extLst>
          </p:cNvPr>
          <p:cNvSpPr txBox="1"/>
          <p:nvPr/>
        </p:nvSpPr>
        <p:spPr>
          <a:xfrm>
            <a:off x="755576" y="158073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ABE972-F219-428E-A0A0-50953010FCEE}"/>
              </a:ext>
            </a:extLst>
          </p:cNvPr>
          <p:cNvSpPr txBox="1"/>
          <p:nvPr/>
        </p:nvSpPr>
        <p:spPr>
          <a:xfrm>
            <a:off x="754148" y="1767314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210784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4479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205844" y="123478"/>
            <a:ext cx="5470611" cy="522137"/>
          </a:xfrm>
          <a:prstGeom prst="wedgeEllipseCallout">
            <a:avLst>
              <a:gd name="adj1" fmla="val -77231"/>
              <a:gd name="adj2" fmla="val 28420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“View” button for the New Health Facility added by the district admin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58850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CAC144-96EC-4844-A38B-6A61A0143B0A}"/>
              </a:ext>
            </a:extLst>
          </p:cNvPr>
          <p:cNvSpPr txBox="1"/>
          <p:nvPr/>
        </p:nvSpPr>
        <p:spPr>
          <a:xfrm>
            <a:off x="755576" y="158073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6D97A3-0991-4411-BC6E-4A7165292666}"/>
              </a:ext>
            </a:extLst>
          </p:cNvPr>
          <p:cNvSpPr txBox="1"/>
          <p:nvPr/>
        </p:nvSpPr>
        <p:spPr>
          <a:xfrm>
            <a:off x="754148" y="1767314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1064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75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839744" y="1203598"/>
            <a:ext cx="2304256" cy="2411728"/>
          </a:xfrm>
          <a:prstGeom prst="wedgeEllipseCallout">
            <a:avLst>
              <a:gd name="adj1" fmla="val -73111"/>
              <a:gd name="adj2" fmla="val -6145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You will see the same details added by the district admin under the “New Health Facility Request”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3808" y="555525"/>
            <a:ext cx="3456384" cy="3339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-324544" y="3306412"/>
            <a:ext cx="2808312" cy="1645692"/>
          </a:xfrm>
          <a:prstGeom prst="wedgeEllipseCallout">
            <a:avLst>
              <a:gd name="adj1" fmla="val 63475"/>
              <a:gd name="adj2" fmla="val -566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It will also show the “Status” of the request; here it’s showing as “Pending” which means that state admin has neither approved nor rejected the request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4321E-0521-4A6B-B466-A8A53428177A}"/>
              </a:ext>
            </a:extLst>
          </p:cNvPr>
          <p:cNvSpPr txBox="1"/>
          <p:nvPr/>
        </p:nvSpPr>
        <p:spPr>
          <a:xfrm>
            <a:off x="755576" y="158073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B68E6-7228-417D-9E83-5728DD8DD3A9}"/>
              </a:ext>
            </a:extLst>
          </p:cNvPr>
          <p:cNvSpPr txBox="1"/>
          <p:nvPr/>
        </p:nvSpPr>
        <p:spPr>
          <a:xfrm>
            <a:off x="754148" y="1767314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33467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24141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2859782"/>
            <a:ext cx="288032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Now Let’s first log in through the State admin user;</a:t>
            </a:r>
          </a:p>
          <a:p>
            <a:r>
              <a:rPr lang="en-US" dirty="0">
                <a:solidFill>
                  <a:srgbClr val="002060"/>
                </a:solidFill>
              </a:rPr>
              <a:t>Write Username and Password in the relevant fields and enter the CAPTCHA; then click on “Sign In” button to log in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71" y="459828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1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02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205845" y="123478"/>
            <a:ext cx="3240360" cy="522137"/>
          </a:xfrm>
          <a:prstGeom prst="wedgeEllipseCallout">
            <a:avLst>
              <a:gd name="adj1" fmla="val 25146"/>
              <a:gd name="adj2" fmla="val 11394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“Administration”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1188464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481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79512" y="267494"/>
            <a:ext cx="5470611" cy="522137"/>
          </a:xfrm>
          <a:prstGeom prst="wedgeEllipseCallout">
            <a:avLst>
              <a:gd name="adj1" fmla="val 44912"/>
              <a:gd name="adj2" fmla="val 43947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“List of Health Facility Update Request”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80" y="2715766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481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205844" y="1473549"/>
            <a:ext cx="5470611" cy="522137"/>
          </a:xfrm>
          <a:prstGeom prst="wedgeEllipseCallout">
            <a:avLst>
              <a:gd name="adj1" fmla="val -57008"/>
              <a:gd name="adj2" fmla="val 148331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“New Facility Request List”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80741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544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349861" y="926199"/>
            <a:ext cx="5470611" cy="522137"/>
          </a:xfrm>
          <a:prstGeom prst="wedgeEllipseCallout">
            <a:avLst>
              <a:gd name="adj1" fmla="val -77231"/>
              <a:gd name="adj2" fmla="val 28420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“View” button for the New Health Facility added by the district admin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661571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5E447F-C1E7-4DA2-8674-C9A8F87D2B60}"/>
              </a:ext>
            </a:extLst>
          </p:cNvPr>
          <p:cNvSpPr txBox="1"/>
          <p:nvPr/>
        </p:nvSpPr>
        <p:spPr>
          <a:xfrm>
            <a:off x="893331" y="231014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17650-1685-4D04-B93F-1E1588909905}"/>
              </a:ext>
            </a:extLst>
          </p:cNvPr>
          <p:cNvSpPr txBox="1"/>
          <p:nvPr/>
        </p:nvSpPr>
        <p:spPr>
          <a:xfrm>
            <a:off x="891903" y="258108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273155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Administration menu is divided in 3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81987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Presentation 1 (“Manage Health facilities” part 1) will focus on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Request for New Health Facility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Request for New RRT User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Request for Update of Facility Details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Health Facility Delete Request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Presentation 2 (“Manage Health facilities” part 2) will focus on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to use “Actions” button to update  / edit various details in relation with Health Facility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Presentation 3 (various reports under Administration menu) will focus 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Staff Summary, Equipment Summary, Essential Medical Supplies Summary, Log in History, Usage Summary, Profile Update Status, Subcenter Village Mapping</a:t>
            </a:r>
          </a:p>
        </p:txBody>
      </p:sp>
    </p:spTree>
    <p:extLst>
      <p:ext uri="{BB962C8B-B14F-4D97-AF65-F5344CB8AC3E}">
        <p14:creationId xmlns:p14="http://schemas.microsoft.com/office/powerpoint/2010/main" val="1864079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02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839744" y="1203598"/>
            <a:ext cx="2304256" cy="2411728"/>
          </a:xfrm>
          <a:prstGeom prst="wedgeEllipseCallout">
            <a:avLst>
              <a:gd name="adj1" fmla="val -58345"/>
              <a:gd name="adj2" fmla="val -2069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You will see the same details added by the district admin under the “New Health Facility Request”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1760" y="339502"/>
            <a:ext cx="424847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5">
            <a:extLst>
              <a:ext uri="{FF2B5EF4-FFF2-40B4-BE49-F238E27FC236}">
                <a16:creationId xmlns:a16="http://schemas.microsoft.com/office/drawing/2014/main" id="{7696024F-E16E-43C7-A612-01050FDC1438}"/>
              </a:ext>
            </a:extLst>
          </p:cNvPr>
          <p:cNvSpPr/>
          <p:nvPr/>
        </p:nvSpPr>
        <p:spPr>
          <a:xfrm>
            <a:off x="-486308" y="3306412"/>
            <a:ext cx="2808312" cy="1645692"/>
          </a:xfrm>
          <a:prstGeom prst="wedgeEllipseCallout">
            <a:avLst>
              <a:gd name="adj1" fmla="val 54452"/>
              <a:gd name="adj2" fmla="val 2780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It will also show the “Status” of the request; here it’s showing as “Pending” which means that state admin has neither approved nor rejected the request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9FC4D-FAD2-410A-B0C5-0AB062C0EA21}"/>
              </a:ext>
            </a:extLst>
          </p:cNvPr>
          <p:cNvSpPr txBox="1"/>
          <p:nvPr/>
        </p:nvSpPr>
        <p:spPr>
          <a:xfrm>
            <a:off x="825039" y="1969269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B926B0-88FF-4F09-8D53-D905F42D2BF4}"/>
              </a:ext>
            </a:extLst>
          </p:cNvPr>
          <p:cNvSpPr txBox="1"/>
          <p:nvPr/>
        </p:nvSpPr>
        <p:spPr>
          <a:xfrm>
            <a:off x="823611" y="2198583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371591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02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839744" y="2427734"/>
            <a:ext cx="2304256" cy="1187592"/>
          </a:xfrm>
          <a:prstGeom prst="wedgeEllipseCallout">
            <a:avLst>
              <a:gd name="adj1" fmla="val -85370"/>
              <a:gd name="adj2" fmla="val 14843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State admin will also see various buttons like “Approve”, “Reject” and “Close”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9508" y="4804539"/>
            <a:ext cx="172819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949924-33BC-4765-A314-ED13C55E124E}"/>
              </a:ext>
            </a:extLst>
          </p:cNvPr>
          <p:cNvSpPr txBox="1"/>
          <p:nvPr/>
        </p:nvSpPr>
        <p:spPr>
          <a:xfrm>
            <a:off x="825039" y="1969269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04A7E-0677-4643-9D96-6A0848D23D21}"/>
              </a:ext>
            </a:extLst>
          </p:cNvPr>
          <p:cNvSpPr txBox="1"/>
          <p:nvPr/>
        </p:nvSpPr>
        <p:spPr>
          <a:xfrm>
            <a:off x="823611" y="2198583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2053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02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7092280" y="3867894"/>
            <a:ext cx="2304256" cy="1043576"/>
          </a:xfrm>
          <a:prstGeom prst="wedgeEllipseCallout">
            <a:avLst>
              <a:gd name="adj1" fmla="val -70342"/>
              <a:gd name="adj2" fmla="val 5934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Clicking on “Close” will close this window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812536" y="843558"/>
            <a:ext cx="2304256" cy="1835664"/>
          </a:xfrm>
          <a:prstGeom prst="wedgeEllipseCallout">
            <a:avLst>
              <a:gd name="adj1" fmla="val -91568"/>
              <a:gd name="adj2" fmla="val 172167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Clicking on “Reject” will reject the Request and the New Facility details will not be added on IHIP-IDSP data base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0" y="786892"/>
            <a:ext cx="2304256" cy="2216906"/>
          </a:xfrm>
          <a:prstGeom prst="wedgeEllipseCallout">
            <a:avLst>
              <a:gd name="adj1" fmla="val 164064"/>
              <a:gd name="adj2" fmla="val 137408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Clicking on “Approve” will approve the Request and the New Facility details will be added in IHIP-IDSP data base</a:t>
            </a:r>
          </a:p>
        </p:txBody>
      </p:sp>
    </p:spTree>
    <p:extLst>
      <p:ext uri="{BB962C8B-B14F-4D97-AF65-F5344CB8AC3E}">
        <p14:creationId xmlns:p14="http://schemas.microsoft.com/office/powerpoint/2010/main" val="6841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" y="12575"/>
            <a:ext cx="9106380" cy="51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839744" y="2571750"/>
            <a:ext cx="2304256" cy="1043576"/>
          </a:xfrm>
          <a:prstGeom prst="wedgeEllipseCallout">
            <a:avLst>
              <a:gd name="adj1" fmla="val -110949"/>
              <a:gd name="adj2" fmla="val 17142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Let’s click on “Approve”</a:t>
            </a:r>
          </a:p>
        </p:txBody>
      </p:sp>
      <p:pic>
        <p:nvPicPr>
          <p:cNvPr id="7" name="Picture 6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30078">
            <a:off x="4837300" y="4609999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64CF19-AB7E-4274-84A1-52C6E5F7EEAE}"/>
              </a:ext>
            </a:extLst>
          </p:cNvPr>
          <p:cNvSpPr txBox="1"/>
          <p:nvPr/>
        </p:nvSpPr>
        <p:spPr>
          <a:xfrm>
            <a:off x="825039" y="1969269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E9741-4ECD-4E06-B6A3-DC987ABE1392}"/>
              </a:ext>
            </a:extLst>
          </p:cNvPr>
          <p:cNvSpPr txBox="1"/>
          <p:nvPr/>
        </p:nvSpPr>
        <p:spPr>
          <a:xfrm>
            <a:off x="823611" y="2198583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23913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20653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-180528" y="514162"/>
            <a:ext cx="3310371" cy="720080"/>
          </a:xfrm>
          <a:prstGeom prst="wedgeEllipseCallout">
            <a:avLst>
              <a:gd name="adj1" fmla="val -3366"/>
              <a:gd name="adj2" fmla="val 18811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previously ‘blank’ status is replaced by “Approved”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0" y="3219822"/>
            <a:ext cx="3310371" cy="1008112"/>
          </a:xfrm>
          <a:prstGeom prst="wedgeEllipseCallout">
            <a:avLst>
              <a:gd name="adj1" fmla="val -6577"/>
              <a:gd name="adj2" fmla="val -113103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Similarly you can see the “Rejected” status for another Health Facility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779912" y="514162"/>
            <a:ext cx="3310371" cy="720080"/>
          </a:xfrm>
          <a:prstGeom prst="wedgeEllipseCallout">
            <a:avLst>
              <a:gd name="adj1" fmla="val -104219"/>
              <a:gd name="adj2" fmla="val 19107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Let’s click on “View” button for TEST PHC</a:t>
            </a:r>
          </a:p>
        </p:txBody>
      </p:sp>
      <p:pic>
        <p:nvPicPr>
          <p:cNvPr id="8" name="Picture 7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04" y="219152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23A372-2D2E-483F-8356-2711EEF1306D}"/>
              </a:ext>
            </a:extLst>
          </p:cNvPr>
          <p:cNvSpPr txBox="1"/>
          <p:nvPr/>
        </p:nvSpPr>
        <p:spPr>
          <a:xfrm>
            <a:off x="797677" y="264503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81339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544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516216" y="1203598"/>
            <a:ext cx="2952328" cy="2411728"/>
          </a:xfrm>
          <a:prstGeom prst="wedgeEllipseCallout">
            <a:avLst>
              <a:gd name="adj1" fmla="val -86337"/>
              <a:gd name="adj2" fmla="val 91728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state admin will still see the “Approve” and “Reject” buttons, but they are disabled now; i.e. once the Request is approved or rejected, the status cannot be changed after that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5776" y="4371950"/>
            <a:ext cx="1008112" cy="288032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0" y="3291830"/>
            <a:ext cx="2195736" cy="1794092"/>
          </a:xfrm>
          <a:prstGeom prst="wedgeEllipseCallout">
            <a:avLst>
              <a:gd name="adj1" fmla="val 59865"/>
              <a:gd name="adj2" fmla="val 2227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“Status” of the request has changed from “Pending” to “Approved”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3178" y="4681248"/>
            <a:ext cx="122898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7092280" y="3952385"/>
            <a:ext cx="2051720" cy="683536"/>
          </a:xfrm>
          <a:prstGeom prst="wedgeEllipseCallout">
            <a:avLst>
              <a:gd name="adj1" fmla="val -79855"/>
              <a:gd name="adj2" fmla="val 7498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“Close” to close this window</a:t>
            </a:r>
          </a:p>
        </p:txBody>
      </p:sp>
      <p:pic>
        <p:nvPicPr>
          <p:cNvPr id="9" name="Picture 8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30078">
            <a:off x="5999839" y="4446223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FB9474-C08F-4F7B-9690-150A82440899}"/>
              </a:ext>
            </a:extLst>
          </p:cNvPr>
          <p:cNvSpPr txBox="1"/>
          <p:nvPr/>
        </p:nvSpPr>
        <p:spPr>
          <a:xfrm>
            <a:off x="772039" y="251761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271337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20653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864824"/>
            <a:ext cx="2952328" cy="43204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4734884" y="291496"/>
            <a:ext cx="3509523" cy="912101"/>
          </a:xfrm>
          <a:prstGeom prst="wedgeEllipseCallout">
            <a:avLst>
              <a:gd name="adj1" fmla="val -92822"/>
              <a:gd name="adj2" fmla="val 25617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state admin has 2 filters on this page: one is “District” and the other is “Status”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06EE0-3B9D-44D0-AB96-FBD0D02C5C45}"/>
              </a:ext>
            </a:extLst>
          </p:cNvPr>
          <p:cNvSpPr txBox="1"/>
          <p:nvPr/>
        </p:nvSpPr>
        <p:spPr>
          <a:xfrm>
            <a:off x="797677" y="264503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234193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02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75656" y="699542"/>
            <a:ext cx="1872208" cy="151216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4499992" y="195486"/>
            <a:ext cx="3310371" cy="1368152"/>
          </a:xfrm>
          <a:prstGeom prst="wedgeEllipseCallout">
            <a:avLst>
              <a:gd name="adj1" fmla="val -83021"/>
              <a:gd name="adj2" fmla="val 19788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“Status” filter has 4 options; state admin can select any option to narrow down the search depending upon the requirement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81520-308F-4AE5-B374-45BE25A56E93}"/>
              </a:ext>
            </a:extLst>
          </p:cNvPr>
          <p:cNvSpPr txBox="1"/>
          <p:nvPr/>
        </p:nvSpPr>
        <p:spPr>
          <a:xfrm>
            <a:off x="632292" y="3185638"/>
            <a:ext cx="7542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18641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263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8" y="2859782"/>
            <a:ext cx="288032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Now let’s log in through the district admin user again;</a:t>
            </a:r>
          </a:p>
          <a:p>
            <a:r>
              <a:rPr lang="en-US" dirty="0">
                <a:solidFill>
                  <a:srgbClr val="002060"/>
                </a:solidFill>
              </a:rPr>
              <a:t>Write Username and Password in the relevant fields and enter the CAPTCHA; then click on “Sign In” button to log in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29646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9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544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043608" y="391066"/>
            <a:ext cx="5470611" cy="522137"/>
          </a:xfrm>
          <a:prstGeom prst="wedgeEllipseCallout">
            <a:avLst>
              <a:gd name="adj1" fmla="val 28780"/>
              <a:gd name="adj2" fmla="val 37227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“List of Health Facility Update Request” under “Administration”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9974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“Manage Health facilities” part 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This part is basically for </a:t>
            </a:r>
          </a:p>
          <a:p>
            <a:r>
              <a:rPr lang="en-US" dirty="0"/>
              <a:t>“District Admin” user and </a:t>
            </a:r>
          </a:p>
          <a:p>
            <a:r>
              <a:rPr lang="en-US" dirty="0"/>
              <a:t>“State Admin” user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97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IHIP Coordinator\Study Material IHIP\Gujarat State Training IHIP 3-4 Apr 2019\screenshot for admin ppt\Untitle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500"/>
            <a:ext cx="9144000" cy="41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205844" y="3080221"/>
            <a:ext cx="5470611" cy="522137"/>
          </a:xfrm>
          <a:prstGeom prst="wedgeEllipseCallout">
            <a:avLst>
              <a:gd name="adj1" fmla="val -58951"/>
              <a:gd name="adj2" fmla="val -18359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“New Facility Request List”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04826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544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-180528" y="599226"/>
            <a:ext cx="3310371" cy="720080"/>
          </a:xfrm>
          <a:prstGeom prst="wedgeEllipseCallout">
            <a:avLst>
              <a:gd name="adj1" fmla="val -3366"/>
              <a:gd name="adj2" fmla="val 18811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previously ‘blank’ status is replaced by “Approved”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0" y="3507854"/>
            <a:ext cx="3310371" cy="1008112"/>
          </a:xfrm>
          <a:prstGeom prst="wedgeEllipseCallout">
            <a:avLst>
              <a:gd name="adj1" fmla="val -6577"/>
              <a:gd name="adj2" fmla="val -113103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Similarly you can see the “Rejected” status for another Health Facility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779912" y="599226"/>
            <a:ext cx="3310371" cy="720080"/>
          </a:xfrm>
          <a:prstGeom prst="wedgeEllipseCallout">
            <a:avLst>
              <a:gd name="adj1" fmla="val -104219"/>
              <a:gd name="adj2" fmla="val 19107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Let’s click on “View” button for TEST PHC</a:t>
            </a:r>
          </a:p>
        </p:txBody>
      </p:sp>
      <p:pic>
        <p:nvPicPr>
          <p:cNvPr id="8" name="Picture 7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04" y="2276586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544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2393" y="4628083"/>
            <a:ext cx="1008112" cy="288032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0" y="3291830"/>
            <a:ext cx="2195736" cy="1794092"/>
          </a:xfrm>
          <a:prstGeom prst="wedgeEllipseCallout">
            <a:avLst>
              <a:gd name="adj1" fmla="val 58897"/>
              <a:gd name="adj2" fmla="val 3294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“Status” of the request has changed from “Pending” to “Approved”</a:t>
            </a:r>
          </a:p>
        </p:txBody>
      </p:sp>
    </p:spTree>
    <p:extLst>
      <p:ext uri="{BB962C8B-B14F-4D97-AF65-F5344CB8AC3E}">
        <p14:creationId xmlns:p14="http://schemas.microsoft.com/office/powerpoint/2010/main" val="426197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3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You may similarly add other health facilities</a:t>
            </a:r>
          </a:p>
          <a:p>
            <a:r>
              <a:rPr lang="en-US" dirty="0"/>
              <a:t>Please keep in mind following points</a:t>
            </a:r>
          </a:p>
          <a:p>
            <a:pPr lvl="1"/>
            <a:r>
              <a:rPr lang="en-US" dirty="0"/>
              <a:t>If you select “Sub Center” as the “Facility Type” then the “Access Type” will automatically select </a:t>
            </a:r>
            <a:r>
              <a:rPr lang="en-US" b="1" dirty="0"/>
              <a:t>S form</a:t>
            </a:r>
            <a:r>
              <a:rPr lang="en-US" dirty="0"/>
              <a:t>; you cannot select P and L form under “Access Type”</a:t>
            </a:r>
          </a:p>
          <a:p>
            <a:pPr lvl="1"/>
            <a:r>
              <a:rPr lang="en-US" dirty="0"/>
              <a:t>Suppose the Health Facility is other than Sub Center and has both OPD/IPD services and Lab services then select </a:t>
            </a:r>
            <a:r>
              <a:rPr lang="en-US" b="1" dirty="0"/>
              <a:t>P and L form </a:t>
            </a:r>
            <a:r>
              <a:rPr lang="en-US" dirty="0"/>
              <a:t>under “Access Type” e.g. Primary Health Center, Community Health Center, Sub District Hospital, District Hospital, Medical College Hospital etc. and even Private Hospital with Laboratory diagnostic services</a:t>
            </a:r>
          </a:p>
          <a:p>
            <a:pPr lvl="1"/>
            <a:r>
              <a:rPr lang="en-US" dirty="0"/>
              <a:t>If the Health Facility is only the Laboratory then select </a:t>
            </a:r>
            <a:r>
              <a:rPr lang="en-US" b="1" dirty="0"/>
              <a:t>L form only </a:t>
            </a:r>
            <a:r>
              <a:rPr lang="en-US" dirty="0"/>
              <a:t>under “Access Type”</a:t>
            </a:r>
          </a:p>
          <a:p>
            <a:pPr lvl="1"/>
            <a:r>
              <a:rPr lang="en-US" dirty="0"/>
              <a:t>If the health facility has only OPD/IPD services  without Laboratory Diagnostic services then select </a:t>
            </a:r>
            <a:r>
              <a:rPr lang="en-US" b="1" dirty="0"/>
              <a:t>P form only </a:t>
            </a:r>
            <a:r>
              <a:rPr lang="en-US" dirty="0"/>
              <a:t>under “Access Type”</a:t>
            </a:r>
          </a:p>
        </p:txBody>
      </p:sp>
    </p:spTree>
    <p:extLst>
      <p:ext uri="{BB962C8B-B14F-4D97-AF65-F5344CB8AC3E}">
        <p14:creationId xmlns:p14="http://schemas.microsoft.com/office/powerpoint/2010/main" val="3664756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take an example of “</a:t>
            </a:r>
            <a:r>
              <a:rPr lang="en-US" b="1" dirty="0"/>
              <a:t>Request for New RRT user</a:t>
            </a:r>
            <a:r>
              <a:rPr lang="en-US" dirty="0"/>
              <a:t>” </a:t>
            </a:r>
            <a:r>
              <a:rPr lang="en-US" u="sng" dirty="0"/>
              <a:t>by District Admin </a:t>
            </a:r>
            <a:r>
              <a:rPr lang="en-US" dirty="0"/>
              <a:t>followed by it’s </a:t>
            </a:r>
            <a:r>
              <a:rPr lang="en-US" b="1" dirty="0"/>
              <a:t>Approval</a:t>
            </a:r>
            <a:r>
              <a:rPr lang="en-US" dirty="0"/>
              <a:t> </a:t>
            </a:r>
            <a:r>
              <a:rPr lang="en-US" u="sng" dirty="0"/>
              <a:t>by State Admin</a:t>
            </a:r>
          </a:p>
          <a:p>
            <a:r>
              <a:rPr lang="en-US" dirty="0"/>
              <a:t>We’ll go through the same step by step</a:t>
            </a:r>
          </a:p>
        </p:txBody>
      </p:sp>
    </p:spTree>
    <p:extLst>
      <p:ext uri="{BB962C8B-B14F-4D97-AF65-F5344CB8AC3E}">
        <p14:creationId xmlns:p14="http://schemas.microsoft.com/office/powerpoint/2010/main" val="254673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263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8" y="2859782"/>
            <a:ext cx="288032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Again, first log in through the district admin user;</a:t>
            </a:r>
          </a:p>
          <a:p>
            <a:r>
              <a:rPr lang="en-US" dirty="0">
                <a:solidFill>
                  <a:srgbClr val="002060"/>
                </a:solidFill>
              </a:rPr>
              <a:t>Write Username and Password in the relevant fields and enter the CAPTCHA; then click on “Sign In” button to log in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29646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75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205845" y="123478"/>
            <a:ext cx="3240360" cy="522137"/>
          </a:xfrm>
          <a:prstGeom prst="wedgeEllipseCallout">
            <a:avLst>
              <a:gd name="adj1" fmla="val 25146"/>
              <a:gd name="adj2" fmla="val 11394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“Administration”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1188464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5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CF3C-AA07-44D5-ACE8-7A32EA4D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CA87A-C335-4547-9372-AFA40D56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C3B2B9-624B-4CD9-8361-E3F38D02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09" y="1255"/>
            <a:ext cx="9144000" cy="5140990"/>
          </a:xfrm>
          <a:prstGeom prst="rect">
            <a:avLst/>
          </a:prstGeom>
        </p:spPr>
      </p:pic>
      <p:sp>
        <p:nvSpPr>
          <p:cNvPr id="5" name="Oval Callout 3">
            <a:extLst>
              <a:ext uri="{FF2B5EF4-FFF2-40B4-BE49-F238E27FC236}">
                <a16:creationId xmlns:a16="http://schemas.microsoft.com/office/drawing/2014/main" id="{134E748F-83B0-4E9F-A786-3E38C56F378B}"/>
              </a:ext>
            </a:extLst>
          </p:cNvPr>
          <p:cNvSpPr/>
          <p:nvPr/>
        </p:nvSpPr>
        <p:spPr>
          <a:xfrm>
            <a:off x="5885431" y="4299942"/>
            <a:ext cx="3240360" cy="522137"/>
          </a:xfrm>
          <a:prstGeom prst="wedgeEllipseCallout">
            <a:avLst>
              <a:gd name="adj1" fmla="val -22798"/>
              <a:gd name="adj2" fmla="val -437773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“Manage Health facilities”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>
            <a:extLst>
              <a:ext uri="{FF2B5EF4-FFF2-40B4-BE49-F238E27FC236}">
                <a16:creationId xmlns:a16="http://schemas.microsoft.com/office/drawing/2014/main" id="{2C17E4AC-22D9-4782-A2F0-4D1E389C3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01701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1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78B0-831D-4A1A-993E-73AAE96D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47D05-6218-4F7B-A997-E0757A93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88AB0-FC97-4199-BF6F-BF184E5CF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Oval Callout 3">
            <a:extLst>
              <a:ext uri="{FF2B5EF4-FFF2-40B4-BE49-F238E27FC236}">
                <a16:creationId xmlns:a16="http://schemas.microsoft.com/office/drawing/2014/main" id="{F20571B9-457C-407E-95A6-E9B0897F26AD}"/>
              </a:ext>
            </a:extLst>
          </p:cNvPr>
          <p:cNvSpPr/>
          <p:nvPr/>
        </p:nvSpPr>
        <p:spPr>
          <a:xfrm>
            <a:off x="1619672" y="780893"/>
            <a:ext cx="3240360" cy="522137"/>
          </a:xfrm>
          <a:prstGeom prst="wedgeEllipseCallout">
            <a:avLst>
              <a:gd name="adj1" fmla="val -5989"/>
              <a:gd name="adj2" fmla="val 59632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“Request for New RRT User”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>
            <a:extLst>
              <a:ext uri="{FF2B5EF4-FFF2-40B4-BE49-F238E27FC236}">
                <a16:creationId xmlns:a16="http://schemas.microsoft.com/office/drawing/2014/main" id="{848C7AE0-B94B-40F5-8DA9-52995DD05B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61497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751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3939902"/>
            <a:ext cx="5400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The page contains various data fields to be filled in about the New RRT user that needs to be added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699542"/>
            <a:ext cx="4968552" cy="309634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0151"/>
            <a:ext cx="8424936" cy="339447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Request for New Health Facility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Request for New RRT User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Request for Update of Facility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Health Facility Delete Request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requests can be generated by the ‘District admin user’ and can be approved or rejected by ‘State admin user’</a:t>
            </a:r>
          </a:p>
        </p:txBody>
      </p:sp>
    </p:spTree>
    <p:extLst>
      <p:ext uri="{BB962C8B-B14F-4D97-AF65-F5344CB8AC3E}">
        <p14:creationId xmlns:p14="http://schemas.microsoft.com/office/powerpoint/2010/main" val="19006965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4088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7644" y="987574"/>
            <a:ext cx="15481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67644" y="2057061"/>
            <a:ext cx="5004555" cy="4030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68981" y="1419622"/>
            <a:ext cx="2520280" cy="427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6948264" y="-127637"/>
            <a:ext cx="2448272" cy="2123324"/>
          </a:xfrm>
          <a:prstGeom prst="wedgeEllipseCallout">
            <a:avLst>
              <a:gd name="adj1" fmla="val -70560"/>
              <a:gd name="adj2" fmla="val 14233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Let’s take an example and fill in or select the basic details of a New RRT User especially the mandatory fields (marked with 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9632" y="935525"/>
            <a:ext cx="5256584" cy="29820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67644" y="3003798"/>
            <a:ext cx="270030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182" y="2512798"/>
            <a:ext cx="15481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67895" y="2510375"/>
            <a:ext cx="15481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7560840" y="2396844"/>
            <a:ext cx="1835696" cy="1091157"/>
          </a:xfrm>
          <a:prstGeom prst="wedgeEllipseCallout">
            <a:avLst>
              <a:gd name="adj1" fmla="val -73958"/>
              <a:gd name="adj2" fmla="val 121361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“Save” button</a:t>
            </a:r>
          </a:p>
        </p:txBody>
      </p:sp>
      <p:pic>
        <p:nvPicPr>
          <p:cNvPr id="14" name="Picture 13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328" y="4331841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2365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860032" y="2859782"/>
            <a:ext cx="3240360" cy="1091157"/>
          </a:xfrm>
          <a:prstGeom prst="wedgeEllipseCallout">
            <a:avLst>
              <a:gd name="adj1" fmla="val -122895"/>
              <a:gd name="adj2" fmla="val 7250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After successfully submission of the request, this message would be shown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452320" y="3609171"/>
            <a:ext cx="2051720" cy="683536"/>
          </a:xfrm>
          <a:prstGeom prst="wedgeEllipseCallout">
            <a:avLst>
              <a:gd name="adj1" fmla="val -40470"/>
              <a:gd name="adj2" fmla="val 112315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“Close” to close this window</a:t>
            </a:r>
          </a:p>
        </p:txBody>
      </p:sp>
      <p:pic>
        <p:nvPicPr>
          <p:cNvPr id="7" name="Picture 6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30078">
            <a:off x="7217296" y="4445310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4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544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043608" y="391066"/>
            <a:ext cx="5470611" cy="522137"/>
          </a:xfrm>
          <a:prstGeom prst="wedgeEllipseCallout">
            <a:avLst>
              <a:gd name="adj1" fmla="val 28780"/>
              <a:gd name="adj2" fmla="val 37227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“List of Health Facility Update Request” under “Administration”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9974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98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IHIP Coordinator\Study Material IHIP\Gujarat State Training IHIP 3-4 Apr 2019\screenshot for admin ppt\Untitle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500"/>
            <a:ext cx="9144000" cy="41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3349861" y="1659020"/>
            <a:ext cx="5470611" cy="522137"/>
          </a:xfrm>
          <a:prstGeom prst="wedgeEllipseCallout">
            <a:avLst>
              <a:gd name="adj1" fmla="val -74306"/>
              <a:gd name="adj2" fmla="val 29087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“User Id Request List”</a:t>
            </a:r>
          </a:p>
        </p:txBody>
      </p:sp>
      <p:pic>
        <p:nvPicPr>
          <p:cNvPr id="8" name="Picture 7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11" y="338721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02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779912" y="3867894"/>
            <a:ext cx="5470611" cy="1008112"/>
          </a:xfrm>
          <a:prstGeom prst="wedgeEllipseCallout">
            <a:avLst>
              <a:gd name="adj1" fmla="val -91614"/>
              <a:gd name="adj2" fmla="val -126777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‘Pending’ status indicates that the request generated by the district admin is yet to be “Approved” or “Rejected” by state admin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E730C-D4EB-4405-AE73-2231CBB55FE4}"/>
              </a:ext>
            </a:extLst>
          </p:cNvPr>
          <p:cNvSpPr txBox="1"/>
          <p:nvPr/>
        </p:nvSpPr>
        <p:spPr>
          <a:xfrm>
            <a:off x="819038" y="2860962"/>
            <a:ext cx="754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280536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02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421869" y="1201175"/>
            <a:ext cx="5470611" cy="522137"/>
          </a:xfrm>
          <a:prstGeom prst="wedgeEllipseCallout">
            <a:avLst>
              <a:gd name="adj1" fmla="val -77231"/>
              <a:gd name="adj2" fmla="val 28420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“View” button to see the details of the New RRT User added by the district admin</a:t>
            </a:r>
          </a:p>
        </p:txBody>
      </p:sp>
      <p:pic>
        <p:nvPicPr>
          <p:cNvPr id="7" name="Picture 6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936547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808CAA-7499-452C-A5C2-66EFDB5E0F64}"/>
              </a:ext>
            </a:extLst>
          </p:cNvPr>
          <p:cNvSpPr txBox="1"/>
          <p:nvPr/>
        </p:nvSpPr>
        <p:spPr>
          <a:xfrm>
            <a:off x="819038" y="2860962"/>
            <a:ext cx="754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13616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20653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7380312" y="339502"/>
            <a:ext cx="1763688" cy="2411728"/>
          </a:xfrm>
          <a:prstGeom prst="wedgeEllipseCallout">
            <a:avLst>
              <a:gd name="adj1" fmla="val -114708"/>
              <a:gd name="adj2" fmla="val 135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You will see the same details added by the district admin under the “Request for New RRT User”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355976" y="3075806"/>
            <a:ext cx="4032448" cy="1296144"/>
          </a:xfrm>
          <a:prstGeom prst="wedgeEllipseCallout">
            <a:avLst>
              <a:gd name="adj1" fmla="val -79409"/>
              <a:gd name="adj2" fmla="val -7550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It will also show the “Status” of the request; here it’s showing as “Pending” means that state admin has not yet “Approved” or “Rejected” it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23528" y="3655991"/>
            <a:ext cx="4248472" cy="1296144"/>
          </a:xfrm>
          <a:prstGeom prst="wedgeEllipseCallout">
            <a:avLst>
              <a:gd name="adj1" fmla="val 4440"/>
              <a:gd name="adj2" fmla="val -10175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One more data field it’s showing which is “IT Action”; here it’s showing as “Pending” means that IT team has not allotted user ID for this User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7137520" y="24417"/>
            <a:ext cx="2208274" cy="432048"/>
          </a:xfrm>
          <a:prstGeom prst="wedgeEllipseCallout">
            <a:avLst>
              <a:gd name="adj1" fmla="val -59248"/>
              <a:gd name="adj2" fmla="val 16337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“X” to close this window</a:t>
            </a:r>
          </a:p>
        </p:txBody>
      </p:sp>
      <p:pic>
        <p:nvPicPr>
          <p:cNvPr id="9" name="Picture 8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614" y="262284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23728" y="843558"/>
            <a:ext cx="4104456" cy="172819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24141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2859782"/>
            <a:ext cx="288032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Now Let’s log in through the State admin user;</a:t>
            </a:r>
          </a:p>
          <a:p>
            <a:r>
              <a:rPr lang="en-US" dirty="0">
                <a:solidFill>
                  <a:srgbClr val="002060"/>
                </a:solidFill>
              </a:rPr>
              <a:t>Write Username and Password in the relevant fields and enter the CAPTCHA; then click on “Sign In” button to log in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71" y="459828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02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205845" y="123478"/>
            <a:ext cx="3240360" cy="522137"/>
          </a:xfrm>
          <a:prstGeom prst="wedgeEllipseCallout">
            <a:avLst>
              <a:gd name="adj1" fmla="val 25146"/>
              <a:gd name="adj2" fmla="val 11394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“Administration”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1188464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52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481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79512" y="267494"/>
            <a:ext cx="5470611" cy="522137"/>
          </a:xfrm>
          <a:prstGeom prst="wedgeEllipseCallout">
            <a:avLst>
              <a:gd name="adj1" fmla="val 44912"/>
              <a:gd name="adj2" fmla="val 43947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“List of Health Facility Update Request”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80" y="2715766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Factual data entry, type or copy-paste </a:t>
            </a:r>
            <a:r>
              <a:rPr lang="en-US" dirty="0">
                <a:hlinkClick r:id="rId2"/>
              </a:rPr>
              <a:t>https://ihip.nhp.gov.in/idsp/#!/login</a:t>
            </a:r>
            <a:r>
              <a:rPr lang="en-US" dirty="0"/>
              <a:t> in URL in the web browser</a:t>
            </a:r>
          </a:p>
          <a:p>
            <a:r>
              <a:rPr lang="en-US" dirty="0"/>
              <a:t>Here, for demonstration purpose, we will be using Learning Platform which is </a:t>
            </a:r>
            <a:r>
              <a:rPr lang="en-US" dirty="0">
                <a:hlinkClick r:id="rId3"/>
              </a:rPr>
              <a:t>http://ihiptraining.in/idsp/#!/login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8817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481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205844" y="2499742"/>
            <a:ext cx="5470611" cy="522137"/>
          </a:xfrm>
          <a:prstGeom prst="wedgeEllipseCallout">
            <a:avLst>
              <a:gd name="adj1" fmla="val -57008"/>
              <a:gd name="adj2" fmla="val 148331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“User Id Request List”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6934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7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D:\IHIP Coordinator\Study Material IHIP\Gujarat State Training IHIP 3-4 Apr 2019\screenshot for admin ppt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"/>
            <a:ext cx="9144000" cy="51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421869" y="1201175"/>
            <a:ext cx="5470611" cy="522137"/>
          </a:xfrm>
          <a:prstGeom prst="wedgeEllipseCallout">
            <a:avLst>
              <a:gd name="adj1" fmla="val -74121"/>
              <a:gd name="adj2" fmla="val 353438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“View” button to see the details of the New RRT User added by the district admin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62" y="328254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1EEE1-2612-49F9-9FE4-5BF710DD8A84}"/>
              </a:ext>
            </a:extLst>
          </p:cNvPr>
          <p:cNvSpPr txBox="1"/>
          <p:nvPr/>
        </p:nvSpPr>
        <p:spPr>
          <a:xfrm>
            <a:off x="903232" y="3211276"/>
            <a:ext cx="754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118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D:\IHIP Coordinator\Study Material IHIP\Gujarat State Training IHIP 3-4 Apr 2019\screenshot for admin ppt\Untitle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"/>
            <a:ext cx="9144000" cy="51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7380312" y="339502"/>
            <a:ext cx="1763688" cy="2411728"/>
          </a:xfrm>
          <a:prstGeom prst="wedgeEllipseCallout">
            <a:avLst>
              <a:gd name="adj1" fmla="val -114708"/>
              <a:gd name="adj2" fmla="val 135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You will see the same details added by the district admin under the “Request for New RRT User”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-324544" y="793392"/>
            <a:ext cx="2448272" cy="2067694"/>
          </a:xfrm>
          <a:prstGeom prst="wedgeEllipseCallout">
            <a:avLst>
              <a:gd name="adj1" fmla="val 48706"/>
              <a:gd name="adj2" fmla="val 44308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It will also show the “Status” of the request; here it’s showing as “Pending” means that state admin has not yet “Approved” or “Rejected” it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23528" y="3655991"/>
            <a:ext cx="4248472" cy="1296144"/>
          </a:xfrm>
          <a:prstGeom prst="wedgeEllipseCallout">
            <a:avLst>
              <a:gd name="adj1" fmla="val 4440"/>
              <a:gd name="adj2" fmla="val -10175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One more data field it’s showing which is “IT Action”; here it’s showing as “Pending” means that IT team has not allotted user ID for this User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3728" y="843558"/>
            <a:ext cx="4104456" cy="172819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7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D:\IHIP Coordinator\Study Material IHIP\Gujarat State Training IHIP 3-4 Apr 2019\screenshot for admin ppt\Untitle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"/>
            <a:ext cx="9144000" cy="51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7092280" y="3060464"/>
            <a:ext cx="2304256" cy="1043576"/>
          </a:xfrm>
          <a:prstGeom prst="wedgeEllipseCallout">
            <a:avLst>
              <a:gd name="adj1" fmla="val -60652"/>
              <a:gd name="adj2" fmla="val -1095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Clicking on “Close” will close this window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6812536" y="36128"/>
            <a:ext cx="2304256" cy="1835664"/>
          </a:xfrm>
          <a:prstGeom prst="wedgeEllipseCallout">
            <a:avLst>
              <a:gd name="adj1" fmla="val -79109"/>
              <a:gd name="adj2" fmla="val 12814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Clicking on “Reject” will reject the Request and the New RRT User details will not be added on IHIP-IDSP data base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-180528" y="32627"/>
            <a:ext cx="2304256" cy="3945098"/>
          </a:xfrm>
          <a:prstGeom prst="wedgeEllipseCallout">
            <a:avLst>
              <a:gd name="adj1" fmla="val 170985"/>
              <a:gd name="adj2" fmla="val 3694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Clicking on “Approve” will approve the Request and the New RRT User details will be sent to the IT team, which will in turn add User details in IHIP-IDSP data base and will share the User Name for the RRT User afterwards in this same window</a:t>
            </a:r>
          </a:p>
        </p:txBody>
      </p:sp>
    </p:spTree>
    <p:extLst>
      <p:ext uri="{BB962C8B-B14F-4D97-AF65-F5344CB8AC3E}">
        <p14:creationId xmlns:p14="http://schemas.microsoft.com/office/powerpoint/2010/main" val="35656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D:\IHIP Coordinator\Study Material IHIP\Gujarat State Training IHIP 3-4 Apr 2019\screenshot for admin ppt\Untitle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"/>
            <a:ext cx="9144000" cy="51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6948264" y="987574"/>
            <a:ext cx="2304256" cy="1043576"/>
          </a:xfrm>
          <a:prstGeom prst="wedgeEllipseCallout">
            <a:avLst>
              <a:gd name="adj1" fmla="val -110949"/>
              <a:gd name="adj2" fmla="val 17142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Let’s click on “Approve”</a:t>
            </a:r>
          </a:p>
        </p:txBody>
      </p:sp>
      <p:pic>
        <p:nvPicPr>
          <p:cNvPr id="12" name="Picture 11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73225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688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267744" y="3867894"/>
            <a:ext cx="3310371" cy="720080"/>
          </a:xfrm>
          <a:prstGeom prst="wedgeEllipseCallout">
            <a:avLst>
              <a:gd name="adj1" fmla="val -72101"/>
              <a:gd name="adj2" fmla="val -10867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previously ‘blank’ status is replaced by “Approved”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922929" y="1563638"/>
            <a:ext cx="3310371" cy="720080"/>
          </a:xfrm>
          <a:prstGeom prst="wedgeEllipseCallout">
            <a:avLst>
              <a:gd name="adj1" fmla="val -104219"/>
              <a:gd name="adj2" fmla="val 19107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Let’s click on “View” button for New RRT User</a:t>
            </a:r>
          </a:p>
        </p:txBody>
      </p:sp>
      <p:pic>
        <p:nvPicPr>
          <p:cNvPr id="7" name="Picture 6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0368">
            <a:off x="1531315" y="3059458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02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5950" y="2571750"/>
            <a:ext cx="1137898" cy="256133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-324544" y="1203598"/>
            <a:ext cx="2195736" cy="1794092"/>
          </a:xfrm>
          <a:prstGeom prst="wedgeEllipseCallout">
            <a:avLst>
              <a:gd name="adj1" fmla="val 58897"/>
              <a:gd name="adj2" fmla="val 3294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“Status” of the request has changed from “Pending” to “Approved”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-648072" y="3611852"/>
            <a:ext cx="4067944" cy="931983"/>
          </a:xfrm>
          <a:prstGeom prst="wedgeEllipseCallout">
            <a:avLst>
              <a:gd name="adj1" fmla="val 20719"/>
              <a:gd name="adj2" fmla="val -11886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“IT Action” is showing as “Pending” means that IT team has not allotted user ID for this User</a:t>
            </a:r>
          </a:p>
        </p:txBody>
      </p:sp>
      <p:pic>
        <p:nvPicPr>
          <p:cNvPr id="12291" name="Picture 3" descr="D:\IHIP Coordinator\Study Material IHIP\Gujarat State Training IHIP 3-4 Apr 2019\screenshot for admin ppt\Untitle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55957"/>
            <a:ext cx="4492732" cy="61479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5292080" y="195486"/>
            <a:ext cx="4320480" cy="1148007"/>
          </a:xfrm>
          <a:prstGeom prst="wedgeEllipseCallout">
            <a:avLst>
              <a:gd name="adj1" fmla="val -34160"/>
              <a:gd name="adj2" fmla="val 16230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If the IT team would have given the Username for the RRT user then the message under “IT Action” would look like as following instead of “Pending”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3923928" y="3939902"/>
            <a:ext cx="5004048" cy="1203598"/>
          </a:xfrm>
          <a:prstGeom prst="wedgeEllipseCallout">
            <a:avLst>
              <a:gd name="adj1" fmla="val -29809"/>
              <a:gd name="adj2" fmla="val -12298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rrt</a:t>
            </a:r>
            <a:r>
              <a:rPr lang="en-US" sz="1400" dirty="0">
                <a:solidFill>
                  <a:schemeClr val="tx1"/>
                </a:solidFill>
              </a:rPr>
              <a:t> indicates that it’s RRT member username; then there is a state code of 2 figures;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then there is 3 letters district code;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then there is 3 figures user code</a:t>
            </a:r>
          </a:p>
        </p:txBody>
      </p:sp>
    </p:spTree>
    <p:extLst>
      <p:ext uri="{BB962C8B-B14F-4D97-AF65-F5344CB8AC3E}">
        <p14:creationId xmlns:p14="http://schemas.microsoft.com/office/powerpoint/2010/main" val="37602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02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6378582" y="193030"/>
            <a:ext cx="2952328" cy="2411728"/>
          </a:xfrm>
          <a:prstGeom prst="wedgeEllipseCallout">
            <a:avLst>
              <a:gd name="adj1" fmla="val -72652"/>
              <a:gd name="adj2" fmla="val 7762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state admin will still see the “Approve” and “Reject” buttons, but they are disabled now; i.e. once the Request is approved or rejected, the status cannot be changed after that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9202" y="3313096"/>
            <a:ext cx="122898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7308304" y="2584233"/>
            <a:ext cx="2051720" cy="683536"/>
          </a:xfrm>
          <a:prstGeom prst="wedgeEllipseCallout">
            <a:avLst>
              <a:gd name="adj1" fmla="val -79855"/>
              <a:gd name="adj2" fmla="val 7498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“Close” to close this window</a:t>
            </a:r>
          </a:p>
        </p:txBody>
      </p:sp>
      <p:pic>
        <p:nvPicPr>
          <p:cNvPr id="11" name="Picture 10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23" y="345711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7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263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8" y="2859782"/>
            <a:ext cx="288032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Now let’s log in through the district admin user again;</a:t>
            </a:r>
          </a:p>
          <a:p>
            <a:r>
              <a:rPr lang="en-US" dirty="0">
                <a:solidFill>
                  <a:srgbClr val="002060"/>
                </a:solidFill>
              </a:rPr>
              <a:t>Write Username and Password in the relevant fields and enter the CAPTCHA; then click on “Sign In” button to log in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29646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544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043608" y="391066"/>
            <a:ext cx="5470611" cy="522137"/>
          </a:xfrm>
          <a:prstGeom prst="wedgeEllipseCallout">
            <a:avLst>
              <a:gd name="adj1" fmla="val 28780"/>
              <a:gd name="adj2" fmla="val 37227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“List of Health Facility Update Request” under “Administration”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9974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take an example of “</a:t>
            </a:r>
            <a:r>
              <a:rPr lang="en-US" b="1" dirty="0"/>
              <a:t>Request for New Health Facility</a:t>
            </a:r>
            <a:r>
              <a:rPr lang="en-US" dirty="0"/>
              <a:t>” </a:t>
            </a:r>
            <a:r>
              <a:rPr lang="en-US" u="sng" dirty="0"/>
              <a:t>by District Admin </a:t>
            </a:r>
            <a:r>
              <a:rPr lang="en-US" dirty="0"/>
              <a:t>followed by it’s </a:t>
            </a:r>
            <a:r>
              <a:rPr lang="en-US" b="1" dirty="0"/>
              <a:t>Approval</a:t>
            </a:r>
            <a:r>
              <a:rPr lang="en-US" dirty="0"/>
              <a:t> </a:t>
            </a:r>
            <a:r>
              <a:rPr lang="en-US" u="sng" dirty="0"/>
              <a:t>by State Admin</a:t>
            </a:r>
          </a:p>
          <a:p>
            <a:r>
              <a:rPr lang="en-US" dirty="0"/>
              <a:t>We’ll go through the same step by step</a:t>
            </a:r>
          </a:p>
        </p:txBody>
      </p:sp>
    </p:spTree>
    <p:extLst>
      <p:ext uri="{BB962C8B-B14F-4D97-AF65-F5344CB8AC3E}">
        <p14:creationId xmlns:p14="http://schemas.microsoft.com/office/powerpoint/2010/main" val="1259725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IHIP Coordinator\Study Material IHIP\Gujarat State Training IHIP 3-4 Apr 2019\screenshot for admin ppt\Untitle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500"/>
            <a:ext cx="9144000" cy="41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3349861" y="1659020"/>
            <a:ext cx="5470611" cy="522137"/>
          </a:xfrm>
          <a:prstGeom prst="wedgeEllipseCallout">
            <a:avLst>
              <a:gd name="adj1" fmla="val -74306"/>
              <a:gd name="adj2" fmla="val 29087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“User Id Request List”</a:t>
            </a:r>
          </a:p>
        </p:txBody>
      </p:sp>
      <p:pic>
        <p:nvPicPr>
          <p:cNvPr id="8" name="Picture 7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11" y="338721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02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267744" y="3867894"/>
            <a:ext cx="3310371" cy="720080"/>
          </a:xfrm>
          <a:prstGeom prst="wedgeEllipseCallout">
            <a:avLst>
              <a:gd name="adj1" fmla="val -72101"/>
              <a:gd name="adj2" fmla="val -10867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previously ‘blank’ status is replaced by “Approved”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922929" y="1563638"/>
            <a:ext cx="3310371" cy="720080"/>
          </a:xfrm>
          <a:prstGeom prst="wedgeEllipseCallout">
            <a:avLst>
              <a:gd name="adj1" fmla="val -104219"/>
              <a:gd name="adj2" fmla="val 19107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Let’s click on “View” button for New RRT User</a:t>
            </a:r>
          </a:p>
        </p:txBody>
      </p:sp>
      <p:pic>
        <p:nvPicPr>
          <p:cNvPr id="7" name="Picture 6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0368">
            <a:off x="1531315" y="3059458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751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5950" y="2571750"/>
            <a:ext cx="1137898" cy="256133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-324544" y="1203598"/>
            <a:ext cx="2195736" cy="1794092"/>
          </a:xfrm>
          <a:prstGeom prst="wedgeEllipseCallout">
            <a:avLst>
              <a:gd name="adj1" fmla="val 58897"/>
              <a:gd name="adj2" fmla="val 3294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“Status” of the request has changed from “Pending” to “Approved”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-648072" y="3611852"/>
            <a:ext cx="4067944" cy="931983"/>
          </a:xfrm>
          <a:prstGeom prst="wedgeEllipseCallout">
            <a:avLst>
              <a:gd name="adj1" fmla="val 20719"/>
              <a:gd name="adj2" fmla="val -11886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“IT Action” is showing as “Pending” means that IT team has not allotted user ID for this User</a:t>
            </a:r>
          </a:p>
        </p:txBody>
      </p:sp>
      <p:pic>
        <p:nvPicPr>
          <p:cNvPr id="8" name="Picture 3" descr="D:\IHIP Coordinator\Study Material IHIP\Gujarat State Training IHIP 3-4 Apr 2019\screenshot for admin ppt\Untitle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55957"/>
            <a:ext cx="4492732" cy="61479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5292080" y="195486"/>
            <a:ext cx="4320480" cy="1148007"/>
          </a:xfrm>
          <a:prstGeom prst="wedgeEllipseCallout">
            <a:avLst>
              <a:gd name="adj1" fmla="val -34160"/>
              <a:gd name="adj2" fmla="val 16230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If the IT team would have given the Username for this user then the message under “IT Action” would look like as following instead of “Pending”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3923928" y="3939902"/>
            <a:ext cx="5004048" cy="1203598"/>
          </a:xfrm>
          <a:prstGeom prst="wedgeEllipseCallout">
            <a:avLst>
              <a:gd name="adj1" fmla="val -29596"/>
              <a:gd name="adj2" fmla="val -12740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rrt</a:t>
            </a:r>
            <a:r>
              <a:rPr lang="en-US" sz="1400" dirty="0">
                <a:solidFill>
                  <a:schemeClr val="tx1"/>
                </a:solidFill>
              </a:rPr>
              <a:t> indicates that it’s RRT member username; then there is a state code of 2 figures;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then there is 3 letters district code;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then there is 3 figures user code</a:t>
            </a:r>
          </a:p>
        </p:txBody>
      </p:sp>
    </p:spTree>
    <p:extLst>
      <p:ext uri="{BB962C8B-B14F-4D97-AF65-F5344CB8AC3E}">
        <p14:creationId xmlns:p14="http://schemas.microsoft.com/office/powerpoint/2010/main" val="30321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02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59832" y="2211710"/>
            <a:ext cx="5004048" cy="2325214"/>
          </a:xfrm>
          <a:prstGeom prst="wedgeEllipseCallout">
            <a:avLst>
              <a:gd name="adj1" fmla="val 12263"/>
              <a:gd name="adj2" fmla="val -92927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Similarly district admin can “Request for new user id” for health facilities newly created but “</a:t>
            </a:r>
            <a:r>
              <a:rPr lang="en-US" sz="1400" dirty="0">
                <a:solidFill>
                  <a:srgbClr val="FF0000"/>
                </a:solidFill>
              </a:rPr>
              <a:t>User Id not yet given</a:t>
            </a:r>
            <a:r>
              <a:rPr lang="en-US" sz="1400" dirty="0">
                <a:solidFill>
                  <a:schemeClr val="tx1"/>
                </a:solidFill>
              </a:rPr>
              <a:t>” by clicking on “Actions” button followed by “Edit Facility Details” button for that particular health facility under “Manage Health Facilities”; then the data flow of approval/rejection remains the same as explained in the previous slides</a:t>
            </a:r>
          </a:p>
        </p:txBody>
      </p:sp>
    </p:spTree>
    <p:extLst>
      <p:ext uri="{BB962C8B-B14F-4D97-AF65-F5344CB8AC3E}">
        <p14:creationId xmlns:p14="http://schemas.microsoft.com/office/powerpoint/2010/main" val="272838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take an example of how a “</a:t>
            </a:r>
            <a:r>
              <a:rPr lang="en-US" b="1" dirty="0"/>
              <a:t>Request for Update of Facility Details</a:t>
            </a:r>
            <a:r>
              <a:rPr lang="en-US" dirty="0"/>
              <a:t>” can be generated </a:t>
            </a:r>
            <a:r>
              <a:rPr lang="en-US" u="sng" dirty="0"/>
              <a:t>by District Admin </a:t>
            </a:r>
            <a:r>
              <a:rPr lang="en-US" dirty="0"/>
              <a:t>followed by it’s </a:t>
            </a:r>
            <a:r>
              <a:rPr lang="en-US" b="1" dirty="0"/>
              <a:t>Approval/Rejection</a:t>
            </a:r>
            <a:r>
              <a:rPr lang="en-US" dirty="0"/>
              <a:t> </a:t>
            </a:r>
            <a:r>
              <a:rPr lang="en-US" u="sng" dirty="0"/>
              <a:t>by State Admin</a:t>
            </a:r>
          </a:p>
          <a:p>
            <a:r>
              <a:rPr lang="en-US" dirty="0"/>
              <a:t>We’ll go through the same step by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244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263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8" y="2859782"/>
            <a:ext cx="288032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Again, first log in through the district admin user;</a:t>
            </a:r>
          </a:p>
          <a:p>
            <a:r>
              <a:rPr lang="en-US" dirty="0">
                <a:solidFill>
                  <a:srgbClr val="002060"/>
                </a:solidFill>
              </a:rPr>
              <a:t>Write Username and Password in the relevant fields and enter the CAPTCHA; then click on “Sign In” button to log in</a:t>
            </a:r>
          </a:p>
        </p:txBody>
      </p:sp>
    </p:spTree>
    <p:extLst>
      <p:ext uri="{BB962C8B-B14F-4D97-AF65-F5344CB8AC3E}">
        <p14:creationId xmlns:p14="http://schemas.microsoft.com/office/powerpoint/2010/main" val="41998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75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205845" y="123478"/>
            <a:ext cx="3240360" cy="522137"/>
          </a:xfrm>
          <a:prstGeom prst="wedgeEllipseCallout">
            <a:avLst>
              <a:gd name="adj1" fmla="val 25146"/>
              <a:gd name="adj2" fmla="val 11394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“Administration”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1188464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CF3C-AA07-44D5-ACE8-7A32EA4D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CA87A-C335-4547-9372-AFA40D56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C3B2B9-624B-4CD9-8361-E3F38D02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09" y="1255"/>
            <a:ext cx="9144000" cy="5140990"/>
          </a:xfrm>
          <a:prstGeom prst="rect">
            <a:avLst/>
          </a:prstGeom>
        </p:spPr>
      </p:pic>
      <p:sp>
        <p:nvSpPr>
          <p:cNvPr id="5" name="Oval Callout 3">
            <a:extLst>
              <a:ext uri="{FF2B5EF4-FFF2-40B4-BE49-F238E27FC236}">
                <a16:creationId xmlns:a16="http://schemas.microsoft.com/office/drawing/2014/main" id="{134E748F-83B0-4E9F-A786-3E38C56F378B}"/>
              </a:ext>
            </a:extLst>
          </p:cNvPr>
          <p:cNvSpPr/>
          <p:nvPr/>
        </p:nvSpPr>
        <p:spPr>
          <a:xfrm>
            <a:off x="5885431" y="4299942"/>
            <a:ext cx="3240360" cy="522137"/>
          </a:xfrm>
          <a:prstGeom prst="wedgeEllipseCallout">
            <a:avLst>
              <a:gd name="adj1" fmla="val -22798"/>
              <a:gd name="adj2" fmla="val -437773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“Manage Health facilities”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>
            <a:extLst>
              <a:ext uri="{FF2B5EF4-FFF2-40B4-BE49-F238E27FC236}">
                <a16:creationId xmlns:a16="http://schemas.microsoft.com/office/drawing/2014/main" id="{2C17E4AC-22D9-4782-A2F0-4D1E389C3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01701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48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78B0-831D-4A1A-993E-73AAE96D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47D05-6218-4F7B-A997-E0757A93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88AB0-FC97-4199-BF6F-BF184E5CF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Oval Callout 3">
            <a:extLst>
              <a:ext uri="{FF2B5EF4-FFF2-40B4-BE49-F238E27FC236}">
                <a16:creationId xmlns:a16="http://schemas.microsoft.com/office/drawing/2014/main" id="{173705C7-046C-4B8E-A78E-51768EB861B7}"/>
              </a:ext>
            </a:extLst>
          </p:cNvPr>
          <p:cNvSpPr/>
          <p:nvPr/>
        </p:nvSpPr>
        <p:spPr>
          <a:xfrm>
            <a:off x="6600923" y="-68710"/>
            <a:ext cx="2952328" cy="1829898"/>
          </a:xfrm>
          <a:prstGeom prst="wedgeEllipseCallout">
            <a:avLst>
              <a:gd name="adj1" fmla="val -79203"/>
              <a:gd name="adj2" fmla="val 3457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Through the ‘Sub District’ &amp; ‘Facility Name’ filters you can get the list of the Health Facilities or a particular facility below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F6C7EE-394A-4CA0-86F2-2FF96C3BC498}"/>
              </a:ext>
            </a:extLst>
          </p:cNvPr>
          <p:cNvSpPr/>
          <p:nvPr/>
        </p:nvSpPr>
        <p:spPr>
          <a:xfrm>
            <a:off x="3144539" y="1478625"/>
            <a:ext cx="2723605" cy="4700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3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78B0-831D-4A1A-993E-73AAE96D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47D05-6218-4F7B-A997-E0757A93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88AB0-FC97-4199-BF6F-BF184E5CF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9" name="Oval Callout 3">
            <a:extLst>
              <a:ext uri="{FF2B5EF4-FFF2-40B4-BE49-F238E27FC236}">
                <a16:creationId xmlns:a16="http://schemas.microsoft.com/office/drawing/2014/main" id="{8F691CE1-5B38-46FF-8793-BC1EE18285EF}"/>
              </a:ext>
            </a:extLst>
          </p:cNvPr>
          <p:cNvSpPr/>
          <p:nvPr/>
        </p:nvSpPr>
        <p:spPr>
          <a:xfrm>
            <a:off x="6516216" y="395186"/>
            <a:ext cx="2952328" cy="1829898"/>
          </a:xfrm>
          <a:prstGeom prst="wedgeEllipseCallout">
            <a:avLst>
              <a:gd name="adj1" fmla="val -76682"/>
              <a:gd name="adj2" fmla="val 8395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By clicking on this Facility Count numbers, you can get the list of the health facilities below by that health facility type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1C8B14-89DE-48D2-8DDB-EA6664592BCD}"/>
              </a:ext>
            </a:extLst>
          </p:cNvPr>
          <p:cNvSpPr/>
          <p:nvPr/>
        </p:nvSpPr>
        <p:spPr>
          <a:xfrm>
            <a:off x="2614256" y="2550109"/>
            <a:ext cx="324694" cy="1393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FEB905-7774-451F-AF57-70EFCA8CEC6D}"/>
              </a:ext>
            </a:extLst>
          </p:cNvPr>
          <p:cNvSpPr/>
          <p:nvPr/>
        </p:nvSpPr>
        <p:spPr>
          <a:xfrm>
            <a:off x="5408086" y="2532007"/>
            <a:ext cx="324694" cy="12638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2F4A95-68E4-4A32-830C-50B9081AE8C3}"/>
              </a:ext>
            </a:extLst>
          </p:cNvPr>
          <p:cNvSpPr/>
          <p:nvPr/>
        </p:nvSpPr>
        <p:spPr>
          <a:xfrm>
            <a:off x="8207746" y="2571750"/>
            <a:ext cx="324694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6" y="-26705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067694"/>
            <a:ext cx="187220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After typing the relevant link in the URL, you will come to the  “Sign In” page</a:t>
            </a:r>
          </a:p>
        </p:txBody>
      </p:sp>
    </p:spTree>
    <p:extLst>
      <p:ext uri="{BB962C8B-B14F-4D97-AF65-F5344CB8AC3E}">
        <p14:creationId xmlns:p14="http://schemas.microsoft.com/office/powerpoint/2010/main" val="393561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3106-41AD-4120-904E-66396B41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8C74F-99A0-4963-B64F-F81A69D22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CFB1B-C857-4CF9-83DC-2B0C70844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Oval Callout 3">
            <a:extLst>
              <a:ext uri="{FF2B5EF4-FFF2-40B4-BE49-F238E27FC236}">
                <a16:creationId xmlns:a16="http://schemas.microsoft.com/office/drawing/2014/main" id="{0EE1DE86-6FB1-4350-9DE9-A0BEB1BAE542}"/>
              </a:ext>
            </a:extLst>
          </p:cNvPr>
          <p:cNvSpPr/>
          <p:nvPr/>
        </p:nvSpPr>
        <p:spPr>
          <a:xfrm>
            <a:off x="7020272" y="234399"/>
            <a:ext cx="2448272" cy="1456484"/>
          </a:xfrm>
          <a:prstGeom prst="wedgeEllipseCallout">
            <a:avLst>
              <a:gd name="adj1" fmla="val -79722"/>
              <a:gd name="adj2" fmla="val 40888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Let’s take an example: select “</a:t>
            </a:r>
            <a:r>
              <a:rPr lang="en-US" sz="1400" dirty="0" err="1">
                <a:solidFill>
                  <a:schemeClr val="tx1"/>
                </a:solidFill>
              </a:rPr>
              <a:t>Tiptur</a:t>
            </a:r>
            <a:r>
              <a:rPr lang="en-US" sz="1400" dirty="0">
                <a:solidFill>
                  <a:schemeClr val="tx1"/>
                </a:solidFill>
              </a:rPr>
              <a:t>” under “Sub District” and then click on “Search”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41967-B489-46AD-9D73-804C987BADB3}"/>
              </a:ext>
            </a:extLst>
          </p:cNvPr>
          <p:cNvSpPr/>
          <p:nvPr/>
        </p:nvSpPr>
        <p:spPr>
          <a:xfrm>
            <a:off x="3059832" y="1399061"/>
            <a:ext cx="1440160" cy="470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:\IHIP Coordinator\Study Material IHIP\Gujarat State Training IHIP 3-4 Apr 2019\b0b6dd8e-clickgif_01v01v01v01v000000.gif">
            <a:extLst>
              <a:ext uri="{FF2B5EF4-FFF2-40B4-BE49-F238E27FC236}">
                <a16:creationId xmlns:a16="http://schemas.microsoft.com/office/drawing/2014/main" id="{CE17CC90-42A6-4887-BFFF-9C1301C78F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167" y="1680990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0601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728375" y="2565118"/>
            <a:ext cx="2448272" cy="1456484"/>
          </a:xfrm>
          <a:prstGeom prst="wedgeEllipseCallout">
            <a:avLst>
              <a:gd name="adj1" fmla="val -86671"/>
              <a:gd name="adj2" fmla="val -5839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this Facility Count in front of “Primary Health Centre”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87" y="2393891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02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1276" y="1625013"/>
            <a:ext cx="604867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You will get the list of all the Primary Health </a:t>
            </a:r>
            <a:r>
              <a:rPr lang="en-US" sz="1400" dirty="0" err="1">
                <a:solidFill>
                  <a:srgbClr val="002060"/>
                </a:solidFill>
              </a:rPr>
              <a:t>Centres</a:t>
            </a:r>
            <a:r>
              <a:rPr lang="en-US" sz="1400" dirty="0">
                <a:solidFill>
                  <a:srgbClr val="002060"/>
                </a:solidFill>
              </a:rPr>
              <a:t> under </a:t>
            </a:r>
            <a:r>
              <a:rPr lang="en-US" sz="1400" dirty="0" err="1">
                <a:solidFill>
                  <a:srgbClr val="002060"/>
                </a:solidFill>
              </a:rPr>
              <a:t>Tiptur</a:t>
            </a:r>
            <a:r>
              <a:rPr lang="en-US" sz="1400" dirty="0">
                <a:solidFill>
                  <a:srgbClr val="002060"/>
                </a:solidFill>
              </a:rPr>
              <a:t> Sub District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1985954"/>
            <a:ext cx="8670436" cy="3106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6728375" y="2565118"/>
            <a:ext cx="2448272" cy="1456484"/>
          </a:xfrm>
          <a:prstGeom prst="wedgeEllipseCallout">
            <a:avLst>
              <a:gd name="adj1" fmla="val -279495"/>
              <a:gd name="adj2" fmla="val 11608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“Actions” for “TEST PHC”</a:t>
            </a:r>
          </a:p>
        </p:txBody>
      </p:sp>
      <p:pic>
        <p:nvPicPr>
          <p:cNvPr id="11" name="Picture 10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9364">
            <a:off x="948564" y="4595254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12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544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923928" y="2669498"/>
            <a:ext cx="2448272" cy="1456484"/>
          </a:xfrm>
          <a:prstGeom prst="wedgeEllipseCallout">
            <a:avLst>
              <a:gd name="adj1" fmla="val -86671"/>
              <a:gd name="adj2" fmla="val -5839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“Edit Facility Details”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34474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034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544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473786"/>
            <a:ext cx="5400600" cy="13058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6372200" y="35146"/>
            <a:ext cx="3096344" cy="1744516"/>
          </a:xfrm>
          <a:prstGeom prst="wedgeEllipseCallout">
            <a:avLst>
              <a:gd name="adj1" fmla="val -67128"/>
              <a:gd name="adj2" fmla="val -1990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District Admin cannot change these Facility Details Directly; for that the District Admin needs to make a request to state admin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2408891"/>
            <a:ext cx="5472608" cy="18722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7020272" y="2357296"/>
            <a:ext cx="2448272" cy="1744516"/>
          </a:xfrm>
          <a:prstGeom prst="wedgeEllipseCallout">
            <a:avLst>
              <a:gd name="adj1" fmla="val -96225"/>
              <a:gd name="adj2" fmla="val -19909"/>
            </a:avLst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We’ll talk about these data fields in another presentation (Manage Health Facilities part 2)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525" y="1779662"/>
            <a:ext cx="1160780" cy="577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7704" y="1831257"/>
            <a:ext cx="4032448" cy="57763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544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695728" y="2434474"/>
            <a:ext cx="2448272" cy="1456484"/>
          </a:xfrm>
          <a:prstGeom prst="wedgeEllipseCallout">
            <a:avLst>
              <a:gd name="adj1" fmla="val -50625"/>
              <a:gd name="adj2" fmla="val -97085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“Request for update of facility details”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29401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3612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544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3363838"/>
            <a:ext cx="475252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You will see the window with the details currently there in IHIP-IDSP data base; you can change any or all of the details you are seeing which will ultimately go as a request for update</a:t>
            </a:r>
          </a:p>
        </p:txBody>
      </p:sp>
    </p:spTree>
    <p:extLst>
      <p:ext uri="{BB962C8B-B14F-4D97-AF65-F5344CB8AC3E}">
        <p14:creationId xmlns:p14="http://schemas.microsoft.com/office/powerpoint/2010/main" val="299959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544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156176" y="843558"/>
            <a:ext cx="2808312" cy="1728192"/>
          </a:xfrm>
          <a:prstGeom prst="wedgeEllipseCallout">
            <a:avLst>
              <a:gd name="adj1" fmla="val -118930"/>
              <a:gd name="adj2" fmla="val -1890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Let’s take a simple example of changing the name of the health facility from “TEST PHC” to “TEST Primary Health Centre” and then click on “Yes”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48" y="3890958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4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544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444208" y="2499742"/>
            <a:ext cx="2808312" cy="771989"/>
          </a:xfrm>
          <a:prstGeom prst="wedgeEllipseCallout">
            <a:avLst>
              <a:gd name="adj1" fmla="val -15570"/>
              <a:gd name="adj2" fmla="val -11210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Then again click on “Yes”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51670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5447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043608" y="391066"/>
            <a:ext cx="5470611" cy="522137"/>
          </a:xfrm>
          <a:prstGeom prst="wedgeEllipseCallout">
            <a:avLst>
              <a:gd name="adj1" fmla="val 28780"/>
              <a:gd name="adj2" fmla="val 37227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“List of Health Facility Update Request” under “Administration”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9974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11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2630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8" y="2859782"/>
            <a:ext cx="288032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Let’s first log in through the district admin user;</a:t>
            </a:r>
          </a:p>
          <a:p>
            <a:r>
              <a:rPr lang="en-US" dirty="0">
                <a:solidFill>
                  <a:srgbClr val="002060"/>
                </a:solidFill>
              </a:rPr>
              <a:t>Write Username and Password in the relevant fields and enter the CAPTCHA; then click on “Sign In” button to log in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5608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3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IHIP Coordinator\Study Material IHIP\Gujarat State Training IHIP 3-4 Apr 2019\screenshot for admin ppt\Untitle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500"/>
            <a:ext cx="9144000" cy="41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3349861" y="1659020"/>
            <a:ext cx="5470611" cy="522137"/>
          </a:xfrm>
          <a:prstGeom prst="wedgeEllipseCallout">
            <a:avLst>
              <a:gd name="adj1" fmla="val -57786"/>
              <a:gd name="adj2" fmla="val 19720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“Update Facility Request List”</a:t>
            </a:r>
          </a:p>
        </p:txBody>
      </p:sp>
      <p:pic>
        <p:nvPicPr>
          <p:cNvPr id="8" name="Picture 7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60" y="2830306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IHIP Coordinator\Study Material IHIP\Gujarat State Training IHIP 3-4 Apr 2019\scrrenshot update health facility details\Untitle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040"/>
            <a:ext cx="9144000" cy="28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3131840" y="1419622"/>
            <a:ext cx="5470611" cy="1008112"/>
          </a:xfrm>
          <a:prstGeom prst="wedgeEllipseCallout">
            <a:avLst>
              <a:gd name="adj1" fmla="val -81177"/>
              <a:gd name="adj2" fmla="val 160477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“Update Pending” status indicates that the request generated by the district admin is yet to be “Approved” or “Rejected” by state admin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35496" y="267494"/>
            <a:ext cx="5470611" cy="792088"/>
          </a:xfrm>
          <a:prstGeom prst="wedgeEllipseCallout">
            <a:avLst>
              <a:gd name="adj1" fmla="val -30382"/>
              <a:gd name="adj2" fmla="val 279837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“Approved update” status indicates that the state admin has approved the changes requested by the district admin for these health facilities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2931790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2770801" y="4284463"/>
            <a:ext cx="5470611" cy="792088"/>
          </a:xfrm>
          <a:prstGeom prst="wedgeEllipseCallout">
            <a:avLst>
              <a:gd name="adj1" fmla="val -74890"/>
              <a:gd name="adj2" fmla="val -108101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“Update Rejected” status indicates that the state admin has rejected the changes requested by the district admin for this health facility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2348" y="3684785"/>
            <a:ext cx="91130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D3E78B-927D-4DB0-95D5-292F0E10AFE8}"/>
              </a:ext>
            </a:extLst>
          </p:cNvPr>
          <p:cNvSpPr txBox="1"/>
          <p:nvPr/>
        </p:nvSpPr>
        <p:spPr>
          <a:xfrm>
            <a:off x="793400" y="3415200"/>
            <a:ext cx="754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16736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IHIP Coordinator\Study Material IHIP\Gujarat State Training IHIP 3-4 Apr 2019\scrrenshot update health facility details\Untitle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040"/>
            <a:ext cx="9144000" cy="28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3273007" y="824715"/>
            <a:ext cx="5470611" cy="794511"/>
          </a:xfrm>
          <a:prstGeom prst="wedgeEllipseCallout">
            <a:avLst>
              <a:gd name="adj1" fmla="val -74316"/>
              <a:gd name="adj2" fmla="val 29885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“View” button to see the facility details including the changes requested by district admin</a:t>
            </a:r>
          </a:p>
        </p:txBody>
      </p:sp>
      <p:pic>
        <p:nvPicPr>
          <p:cNvPr id="11" name="Picture 10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27" y="3491434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C0F885-BEE7-4754-AD3E-9236EAA75E3A}"/>
              </a:ext>
            </a:extLst>
          </p:cNvPr>
          <p:cNvSpPr txBox="1"/>
          <p:nvPr/>
        </p:nvSpPr>
        <p:spPr>
          <a:xfrm>
            <a:off x="814132" y="3418754"/>
            <a:ext cx="754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12886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D:\IHIP Coordinator\Study Material IHIP\Gujarat State Training IHIP 3-4 Apr 2019\screenshot for admin ppt\Untitle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"/>
            <a:ext cx="9144000" cy="51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7380312" y="495154"/>
            <a:ext cx="1763688" cy="1644548"/>
          </a:xfrm>
          <a:prstGeom prst="wedgeEllipseCallout">
            <a:avLst>
              <a:gd name="adj1" fmla="val -88785"/>
              <a:gd name="adj2" fmla="val -326"/>
            </a:avLst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 the above box you will see the Health Facility Details currently in the data base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1159" y="699543"/>
            <a:ext cx="4269074" cy="20029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-417153" y="3035732"/>
            <a:ext cx="2808312" cy="1768266"/>
          </a:xfrm>
          <a:prstGeom prst="wedgeEllipseCallout">
            <a:avLst>
              <a:gd name="adj1" fmla="val 49467"/>
              <a:gd name="adj2" fmla="val 49891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It will also show the “Status” of the request; here it’s showing as “Pending” means that the state admin has neither approved nor rejected the request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2284" y="2768931"/>
            <a:ext cx="4269074" cy="20029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7308304" y="2571750"/>
            <a:ext cx="1763688" cy="2376264"/>
          </a:xfrm>
          <a:prstGeom prst="wedgeEllipseCallout">
            <a:avLst>
              <a:gd name="adj1" fmla="val -88785"/>
              <a:gd name="adj2" fmla="val -32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 the box below you will see the Health Facility Details proposed by district admin; the changes will be reflected in </a:t>
            </a:r>
            <a:r>
              <a:rPr lang="en-US" sz="1400" dirty="0">
                <a:solidFill>
                  <a:srgbClr val="FF0000"/>
                </a:solidFill>
              </a:rPr>
              <a:t>Red Text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1920" y="3207551"/>
            <a:ext cx="1152128" cy="276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24141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2859782"/>
            <a:ext cx="288032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Now Let’s log in through the State admin user;</a:t>
            </a:r>
          </a:p>
          <a:p>
            <a:r>
              <a:rPr lang="en-US" dirty="0">
                <a:solidFill>
                  <a:srgbClr val="002060"/>
                </a:solidFill>
              </a:rPr>
              <a:t>Write Username and Password in the relevant fields and enter the CAPTCHA; then click on “Sign In” button to log in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71" y="4598282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302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205845" y="123478"/>
            <a:ext cx="3240360" cy="522137"/>
          </a:xfrm>
          <a:prstGeom prst="wedgeEllipseCallout">
            <a:avLst>
              <a:gd name="adj1" fmla="val 25146"/>
              <a:gd name="adj2" fmla="val 11394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“Administration”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1188464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481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79512" y="267494"/>
            <a:ext cx="5470611" cy="522137"/>
          </a:xfrm>
          <a:prstGeom prst="wedgeEllipseCallout">
            <a:avLst>
              <a:gd name="adj1" fmla="val 44912"/>
              <a:gd name="adj2" fmla="val 43947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Now Click on “List of Health Facility Update Request”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80" y="2715766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25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4814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187438" y="1977605"/>
            <a:ext cx="5470611" cy="522137"/>
          </a:xfrm>
          <a:prstGeom prst="wedgeEllipseCallout">
            <a:avLst>
              <a:gd name="adj1" fmla="val -57008"/>
              <a:gd name="adj2" fmla="val 148331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“Update Facility Request List”</a:t>
            </a:r>
          </a:p>
        </p:txBody>
      </p:sp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08" y="2972387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IHIP Coordinator\Study Material IHIP\Gujarat State Training IHIP 3-4 Apr 2019\scrrenshot update health facility details\Untitle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040"/>
            <a:ext cx="9144000" cy="28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3131840" y="1419622"/>
            <a:ext cx="5470611" cy="1008112"/>
          </a:xfrm>
          <a:prstGeom prst="wedgeEllipseCallout">
            <a:avLst>
              <a:gd name="adj1" fmla="val -80865"/>
              <a:gd name="adj2" fmla="val 15708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“Update Pending” status indicates that the request generated by the district admin is yet to be “Approved” or “Rejected” by state admin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35496" y="267494"/>
            <a:ext cx="5470611" cy="792088"/>
          </a:xfrm>
          <a:prstGeom prst="wedgeEllipseCallout">
            <a:avLst>
              <a:gd name="adj1" fmla="val -30382"/>
              <a:gd name="adj2" fmla="val 279837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“Approved update” status indicates that the state admin has approved the changes requested by the district admin for these health facilities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2931790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2770801" y="4284463"/>
            <a:ext cx="5470611" cy="792088"/>
          </a:xfrm>
          <a:prstGeom prst="wedgeEllipseCallout">
            <a:avLst>
              <a:gd name="adj1" fmla="val -74890"/>
              <a:gd name="adj2" fmla="val -108101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“Update Rejected” status indicates that the state admin has rejected the changes requested by the district admin for this health facility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2348" y="3684785"/>
            <a:ext cx="91130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8B284-B179-4546-B9F0-CA13CFC24797}"/>
              </a:ext>
            </a:extLst>
          </p:cNvPr>
          <p:cNvSpPr txBox="1"/>
          <p:nvPr/>
        </p:nvSpPr>
        <p:spPr>
          <a:xfrm>
            <a:off x="801946" y="3415200"/>
            <a:ext cx="754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248582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IHIP Coordinator\Study Material IHIP\Gujarat State Training IHIP 3-4 Apr 2019\scrrenshot update health facility details\Untitle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040"/>
            <a:ext cx="9144000" cy="28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3273007" y="824715"/>
            <a:ext cx="5470611" cy="794511"/>
          </a:xfrm>
          <a:prstGeom prst="wedgeEllipseCallout">
            <a:avLst>
              <a:gd name="adj1" fmla="val -74316"/>
              <a:gd name="adj2" fmla="val 29885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Then click on “View” button to see the facility details including the changes requested by district admin</a:t>
            </a:r>
          </a:p>
        </p:txBody>
      </p:sp>
      <p:pic>
        <p:nvPicPr>
          <p:cNvPr id="11" name="Picture 10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27" y="3491434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B6DF3F-9B4B-4BA3-9E2A-1A991D8DB29C}"/>
              </a:ext>
            </a:extLst>
          </p:cNvPr>
          <p:cNvSpPr txBox="1"/>
          <p:nvPr/>
        </p:nvSpPr>
        <p:spPr>
          <a:xfrm>
            <a:off x="801946" y="3415200"/>
            <a:ext cx="754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353826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4146</Words>
  <Application>Microsoft Office PowerPoint</Application>
  <PresentationFormat>On-screen Show (16:9)</PresentationFormat>
  <Paragraphs>288</Paragraphs>
  <Slides>139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2" baseType="lpstr">
      <vt:lpstr>Arial</vt:lpstr>
      <vt:lpstr>Calibri</vt:lpstr>
      <vt:lpstr>Office Theme</vt:lpstr>
      <vt:lpstr>Administration Menu of  IDSP module of IHIP</vt:lpstr>
      <vt:lpstr>Administration menu is divided in 3 presentations</vt:lpstr>
      <vt:lpstr>Administration menu is divided in 3 presentations</vt:lpstr>
      <vt:lpstr>“Manage Health facilities” part 1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JARIWALA, Devang</dc:creator>
  <cp:lastModifiedBy>JARIWALA, Devang</cp:lastModifiedBy>
  <cp:revision>178</cp:revision>
  <dcterms:created xsi:type="dcterms:W3CDTF">2019-04-18T07:29:50Z</dcterms:created>
  <dcterms:modified xsi:type="dcterms:W3CDTF">2021-02-19T10:03:28Z</dcterms:modified>
</cp:coreProperties>
</file>