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95" r:id="rId2"/>
    <p:sldId id="2145707423" r:id="rId3"/>
    <p:sldId id="2145707421" r:id="rId4"/>
    <p:sldId id="2145707424" r:id="rId5"/>
    <p:sldId id="2145707426" r:id="rId6"/>
    <p:sldId id="2145707428" r:id="rId7"/>
    <p:sldId id="2145707429" r:id="rId8"/>
    <p:sldId id="2145707430" r:id="rId9"/>
    <p:sldId id="214570743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3C2181-4ADF-49AA-9446-4F8F303AB532}" v="1" dt="2023-01-05T06:18:55.2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GHAL, Shyam" userId="a76b7a3d-2420-4dea-b222-f05d9ac41178" providerId="ADAL" clId="{C13C2181-4ADF-49AA-9446-4F8F303AB532}"/>
    <pc:docChg chg="custSel modSld">
      <pc:chgData name="SINGHAL, Shyam" userId="a76b7a3d-2420-4dea-b222-f05d9ac41178" providerId="ADAL" clId="{C13C2181-4ADF-49AA-9446-4F8F303AB532}" dt="2023-01-05T06:19:15.950" v="5" actId="1076"/>
      <pc:docMkLst>
        <pc:docMk/>
      </pc:docMkLst>
      <pc:sldChg chg="addSp delSp modSp mod">
        <pc:chgData name="SINGHAL, Shyam" userId="a76b7a3d-2420-4dea-b222-f05d9ac41178" providerId="ADAL" clId="{C13C2181-4ADF-49AA-9446-4F8F303AB532}" dt="2023-01-05T06:19:15.950" v="5" actId="1076"/>
        <pc:sldMkLst>
          <pc:docMk/>
          <pc:sldMk cId="1564374239" sldId="2145707424"/>
        </pc:sldMkLst>
        <pc:spChg chg="mod">
          <ac:chgData name="SINGHAL, Shyam" userId="a76b7a3d-2420-4dea-b222-f05d9ac41178" providerId="ADAL" clId="{C13C2181-4ADF-49AA-9446-4F8F303AB532}" dt="2023-01-05T06:19:08.335" v="4" actId="14100"/>
          <ac:spMkLst>
            <pc:docMk/>
            <pc:sldMk cId="1564374239" sldId="2145707424"/>
            <ac:spMk id="3" creationId="{28AF48A7-555D-46C4-8114-99FAD1BEE8E0}"/>
          </ac:spMkLst>
        </pc:spChg>
        <pc:picChg chg="add mod">
          <ac:chgData name="SINGHAL, Shyam" userId="a76b7a3d-2420-4dea-b222-f05d9ac41178" providerId="ADAL" clId="{C13C2181-4ADF-49AA-9446-4F8F303AB532}" dt="2023-01-05T06:19:15.950" v="5" actId="1076"/>
          <ac:picMkLst>
            <pc:docMk/>
            <pc:sldMk cId="1564374239" sldId="2145707424"/>
            <ac:picMk id="4" creationId="{F45A44AF-355B-4AF0-A528-5C11CF327785}"/>
          </ac:picMkLst>
        </pc:picChg>
        <pc:picChg chg="del">
          <ac:chgData name="SINGHAL, Shyam" userId="a76b7a3d-2420-4dea-b222-f05d9ac41178" providerId="ADAL" clId="{C13C2181-4ADF-49AA-9446-4F8F303AB532}" dt="2023-01-05T06:18:52.095" v="0" actId="478"/>
          <ac:picMkLst>
            <pc:docMk/>
            <pc:sldMk cId="1564374239" sldId="2145707424"/>
            <ac:picMk id="6" creationId="{71CAD707-85E0-4251-B165-A4B4672B5811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C7-4838-9AEB-C0A02DF637B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4C7-4838-9AEB-C0A02DF637B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4C7-4838-9AEB-C0A02DF637B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4C7-4838-9AEB-C0A02DF637B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6B-44A0-884E-D3486F3EFB0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B1C-42E7-94DD-33F1014F70C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8E1-4405-A08A-FD383C30F75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8E1-4405-A08A-FD383C30F75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8E1-4405-A08A-FD383C30F75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8E1-4405-A08A-FD383C30F75E}"/>
              </c:ext>
            </c:extLst>
          </c:dPt>
          <c:dLbls>
            <c:dLbl>
              <c:idx val="0"/>
              <c:layout>
                <c:manualLayout>
                  <c:x val="1.7187500000000001E-2"/>
                  <c:y val="-5.771828199488503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48437499999999"/>
                      <c:h val="6.84405628423963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4C7-4838-9AEB-C0A02DF637B0}"/>
                </c:ext>
              </c:extLst>
            </c:dLbl>
            <c:dLbl>
              <c:idx val="1"/>
              <c:layout>
                <c:manualLayout>
                  <c:x val="2.5000061515747917E-2"/>
                  <c:y val="-1.775938398406825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210150098425195"/>
                      <c:h val="3.7550269704491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4C7-4838-9AEB-C0A02DF637B0}"/>
                </c:ext>
              </c:extLst>
            </c:dLbl>
            <c:dLbl>
              <c:idx val="2"/>
              <c:layout>
                <c:manualLayout>
                  <c:x val="9.3749999999999997E-3"/>
                  <c:y val="-8.1396636871378823E-1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4C7-4838-9AEB-C0A02DF637B0}"/>
                </c:ext>
              </c:extLst>
            </c:dLbl>
            <c:dLbl>
              <c:idx val="3"/>
              <c:layout>
                <c:manualLayout>
                  <c:x val="3.0468811515747918E-2"/>
                  <c:y val="8.8797356915206981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79687499999998"/>
                      <c:h val="6.84405628423963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4C7-4838-9AEB-C0A02DF637B0}"/>
                </c:ext>
              </c:extLst>
            </c:dLbl>
            <c:dLbl>
              <c:idx val="4"/>
              <c:layout>
                <c:manualLayout>
                  <c:x val="1.5625061515747975E-2"/>
                  <c:y val="5.327850154809785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Urban Mapping</a:t>
                    </a:r>
                    <a:r>
                      <a:rPr lang="en-US" baseline="0" dirty="0"/>
                      <a:t>, </a:t>
                    </a:r>
                    <a:fld id="{2BBABA9E-DF6F-4637-B3DD-20B1B8417940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59374999999997"/>
                      <c:h val="4.643000539601260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E6B-44A0-884E-D3486F3EFB01}"/>
                </c:ext>
              </c:extLst>
            </c:dLbl>
            <c:dLbl>
              <c:idx val="5"/>
              <c:layout>
                <c:manualLayout>
                  <c:x val="-1.5625E-2"/>
                  <c:y val="4.21788319336968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64849901574805"/>
                      <c:h val="3.53303357816116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B1C-42E7-94DD-33F1014F70C0}"/>
                </c:ext>
              </c:extLst>
            </c:dLbl>
            <c:dLbl>
              <c:idx val="6"/>
              <c:layout>
                <c:manualLayout>
                  <c:x val="-1.328125E-2"/>
                  <c:y val="-6.6598017686406658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017187500000001"/>
                      <c:h val="6.84405628423963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78E1-4405-A08A-FD383C30F75E}"/>
                </c:ext>
              </c:extLst>
            </c:dLbl>
            <c:dLbl>
              <c:idx val="7"/>
              <c:layout>
                <c:manualLayout>
                  <c:x val="-1.5625000000000028E-2"/>
                  <c:y val="-1.109958221542763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476562499999999"/>
                      <c:h val="3.53303357816116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78E1-4405-A08A-FD383C30F75E}"/>
                </c:ext>
              </c:extLst>
            </c:dLbl>
            <c:dLbl>
              <c:idx val="8"/>
              <c:layout>
                <c:manualLayout>
                  <c:x val="-3.5156188484251963E-2"/>
                  <c:y val="-1.553962485913470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328124999999988E-2"/>
                      <c:h val="2.86705340129710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78E1-4405-A08A-FD383C30F75E}"/>
                </c:ext>
              </c:extLst>
            </c:dLbl>
            <c:dLbl>
              <c:idx val="9"/>
              <c:layout>
                <c:manualLayout>
                  <c:x val="-1.2500000000000001E-2"/>
                  <c:y val="-2.441927315168214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037500000000001"/>
                      <c:h val="6.84405628423963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78E1-4405-A08A-FD383C30F7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1">
                <a:norm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Sheet1!$A$2:$A$11</c:f>
              <c:strCache>
                <c:ptCount val="10"/>
                <c:pt idx="0">
                  <c:v>Events Responded</c:v>
                </c:pt>
                <c:pt idx="1">
                  <c:v>Response Time</c:v>
                </c:pt>
                <c:pt idx="2">
                  <c:v>RRT Deployment</c:v>
                </c:pt>
                <c:pt idx="3">
                  <c:v>RRT Composition</c:v>
                </c:pt>
                <c:pt idx="4">
                  <c:v>RRT Updates</c:v>
                </c:pt>
                <c:pt idx="5">
                  <c:v>Line Listing</c:v>
                </c:pt>
                <c:pt idx="6">
                  <c:v>Sample Collection</c:v>
                </c:pt>
                <c:pt idx="7">
                  <c:v>Result Updation</c:v>
                </c:pt>
                <c:pt idx="8">
                  <c:v>DSO Update</c:v>
                </c:pt>
                <c:pt idx="9">
                  <c:v>Outbreak Completion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E1-451B-B4EE-B5AFC791D6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46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172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2036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9476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8294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2171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8120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8011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D868-3A67-4FA7-810A-B403FE135157}" type="datetimeFigureOut">
              <a:rPr lang="en-US" smtClean="0"/>
              <a:t>05-Jan-23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46B-32C1-454C-9DF8-AF26DB1E5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5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865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04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22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147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224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601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441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19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276D-8416-472E-81D5-A41102671546}" type="datetimeFigureOut">
              <a:rPr lang="en-IN" smtClean="0"/>
              <a:t>05-01-2023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3817C63-6E19-499E-A3A2-9F4797CC7782}" type="slidenum">
              <a:rPr lang="en-IN" smtClean="0"/>
              <a:t>‹#›</a:t>
            </a:fld>
            <a:endParaRPr lang="en-IN"/>
          </a:p>
        </p:txBody>
      </p:sp>
      <p:graphicFrame>
        <p:nvGraphicFramePr>
          <p:cNvPr id="36" name="Object 35" hidden="1">
            <a:extLst>
              <a:ext uri="{FF2B5EF4-FFF2-40B4-BE49-F238E27FC236}">
                <a16:creationId xmlns:a16="http://schemas.microsoft.com/office/drawing/2014/main" id="{01D8819F-C37A-4F43-95BC-EBBD360FB63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95" imgH="396" progId="TCLayout.ActiveDocument.1">
                  <p:embed/>
                </p:oleObj>
              </mc:Choice>
              <mc:Fallback>
                <p:oleObj name="think-cell Slide" r:id="rId20" imgW="395" imgH="396" progId="TCLayout.ActiveDocument.1">
                  <p:embed/>
                  <p:pic>
                    <p:nvPicPr>
                      <p:cNvPr id="36" name="Object 35" hidden="1">
                        <a:extLst>
                          <a:ext uri="{FF2B5EF4-FFF2-40B4-BE49-F238E27FC236}">
                            <a16:creationId xmlns:a16="http://schemas.microsoft.com/office/drawing/2014/main" id="{01D8819F-C37A-4F43-95BC-EBBD360FB6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358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6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5657;p10">
            <a:extLst>
              <a:ext uri="{FF2B5EF4-FFF2-40B4-BE49-F238E27FC236}">
                <a16:creationId xmlns:a16="http://schemas.microsoft.com/office/drawing/2014/main" id="{981677DC-4BD9-4B54-8ADB-C3ACED934FA7}"/>
              </a:ext>
            </a:extLst>
          </p:cNvPr>
          <p:cNvSpPr txBox="1">
            <a:spLocks/>
          </p:cNvSpPr>
          <p:nvPr/>
        </p:nvSpPr>
        <p:spPr>
          <a:xfrm>
            <a:off x="1524003" y="1999615"/>
            <a:ext cx="9144000" cy="276402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/>
                </a:solidFill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Outbreak Performance Report</a:t>
            </a:r>
          </a:p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257175" marR="0" lvl="0" indent="-257175" algn="ctr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IHIP – IDSP</a:t>
            </a:r>
          </a:p>
        </p:txBody>
      </p:sp>
    </p:spTree>
    <p:extLst>
      <p:ext uri="{BB962C8B-B14F-4D97-AF65-F5344CB8AC3E}">
        <p14:creationId xmlns:p14="http://schemas.microsoft.com/office/powerpoint/2010/main" val="4063831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326D-FE1F-49D9-B2D7-F2BFF8921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D69BB-287A-4836-B8B4-997038002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2071457"/>
            <a:ext cx="8915400" cy="2047783"/>
          </a:xfrm>
        </p:spPr>
        <p:txBody>
          <a:bodyPr/>
          <a:lstStyle/>
          <a:p>
            <a:r>
              <a:rPr lang="en-US" dirty="0"/>
              <a:t>Outbreak Performance Report is available under the ‘Outbreaks’ menu</a:t>
            </a:r>
          </a:p>
          <a:p>
            <a:r>
              <a:rPr lang="en-US" dirty="0"/>
              <a:t>It shows the performance ranking of Districts/States based on pre-defined scoring criteria</a:t>
            </a:r>
          </a:p>
          <a:p>
            <a:r>
              <a:rPr lang="en-US" dirty="0"/>
              <a:t>The scoring criteria used are based on the: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51C7B0-D958-46CA-942F-C74EC5100B79}"/>
              </a:ext>
            </a:extLst>
          </p:cNvPr>
          <p:cNvSpPr txBox="1"/>
          <p:nvPr/>
        </p:nvSpPr>
        <p:spPr>
          <a:xfrm>
            <a:off x="2592925" y="3701209"/>
            <a:ext cx="7448365" cy="258243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Events Responded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Response Time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RRT Deployment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RRT Composition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RRT Updates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Line Listing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Sample Collection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Result Updation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DSO Update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dirty="0"/>
              <a:t>Outbreak Completion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321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95256-689F-4EDF-833E-D2F60C7A9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820" y="684195"/>
            <a:ext cx="10515600" cy="5547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Weightage For Performance ranking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CDB5BFC-705B-486F-BC78-7BD1659E05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2517394"/>
              </p:ext>
            </p:extLst>
          </p:nvPr>
        </p:nvGraphicFramePr>
        <p:xfrm>
          <a:off x="2143620" y="1137109"/>
          <a:ext cx="8128000" cy="5720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BB19657-9C59-4822-BCCE-6DAB1D7DA0A9}"/>
              </a:ext>
            </a:extLst>
          </p:cNvPr>
          <p:cNvSpPr txBox="1"/>
          <p:nvPr/>
        </p:nvSpPr>
        <p:spPr>
          <a:xfrm>
            <a:off x="9313347" y="5397725"/>
            <a:ext cx="2152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10% each for ten components</a:t>
            </a:r>
          </a:p>
        </p:txBody>
      </p:sp>
    </p:spTree>
    <p:extLst>
      <p:ext uri="{BB962C8B-B14F-4D97-AF65-F5344CB8AC3E}">
        <p14:creationId xmlns:p14="http://schemas.microsoft.com/office/powerpoint/2010/main" val="267560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51DF6-365F-4F12-841C-0B21455EF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 basis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F48A7-555D-46C4-8114-99FAD1BEE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4191"/>
            <a:ext cx="8915400" cy="1276149"/>
          </a:xfrm>
        </p:spPr>
        <p:txBody>
          <a:bodyPr>
            <a:normAutofit/>
          </a:bodyPr>
          <a:lstStyle/>
          <a:p>
            <a:r>
              <a:rPr lang="en-US" dirty="0"/>
              <a:t>Scoring is done on monthly basis</a:t>
            </a:r>
          </a:p>
          <a:p>
            <a:r>
              <a:rPr lang="en-US" dirty="0"/>
              <a:t>If more than one month are selected the mean score(average) for that period is shown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5A44AF-355B-4AF0-A528-5C11CF327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384" y="2587175"/>
            <a:ext cx="7726680" cy="4137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7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B37BF-BA2C-447C-AD0A-C49BC58F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097" y="624110"/>
            <a:ext cx="8911687" cy="807526"/>
          </a:xfrm>
        </p:spPr>
        <p:txBody>
          <a:bodyPr>
            <a:normAutofit fontScale="90000"/>
          </a:bodyPr>
          <a:lstStyle/>
          <a:p>
            <a:r>
              <a:rPr lang="en-US" dirty="0"/>
              <a:t>Outbreak Performance Dashboard - Scores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0E7B10-8026-4CDF-AF0B-39FBD18B0047}"/>
              </a:ext>
            </a:extLst>
          </p:cNvPr>
          <p:cNvSpPr txBox="1"/>
          <p:nvPr/>
        </p:nvSpPr>
        <p:spPr>
          <a:xfrm>
            <a:off x="1450107" y="4842757"/>
            <a:ext cx="10169237" cy="923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On top various filters are given to select State / District / Month range</a:t>
            </a:r>
          </a:p>
          <a:p>
            <a:r>
              <a:rPr lang="en-US" dirty="0"/>
              <a:t>Below filters, the Total Score followed by the score for individual components is shown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C56438-BFF7-485A-BF1A-821FDCF1A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107" y="1431636"/>
            <a:ext cx="10617489" cy="316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594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DBD5-691C-42C3-B051-3B0F0FAE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089" y="630476"/>
            <a:ext cx="1840530" cy="687963"/>
          </a:xfrm>
        </p:spPr>
        <p:txBody>
          <a:bodyPr/>
          <a:lstStyle/>
          <a:p>
            <a:r>
              <a:rPr lang="en-US" dirty="0"/>
              <a:t>Maps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DB24C-405A-41C5-A00D-279DB6D3187E}"/>
              </a:ext>
            </a:extLst>
          </p:cNvPr>
          <p:cNvSpPr txBox="1"/>
          <p:nvPr/>
        </p:nvSpPr>
        <p:spPr>
          <a:xfrm>
            <a:off x="1974089" y="5151585"/>
            <a:ext cx="9943666" cy="13877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Map of States / Districts showing ‘Total Score’ by ranges</a:t>
            </a:r>
          </a:p>
          <a:p>
            <a:r>
              <a:rPr lang="en-US" dirty="0"/>
              <a:t>On selecting a particular ‘State’ from the filter on the top – ‘Districts’ for that state are shown</a:t>
            </a:r>
          </a:p>
          <a:p>
            <a:r>
              <a:rPr lang="en-US" dirty="0"/>
              <a:t>Home / Zoom in / Zoom out buttons are given for a better visual experience</a:t>
            </a:r>
          </a:p>
          <a:p>
            <a:r>
              <a:rPr lang="en-US" dirty="0"/>
              <a:t>Data / Images can be exported by clicking on the given button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A51E52-56B2-45F9-AAD8-14E06B265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089" y="1406212"/>
            <a:ext cx="9491529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478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DBD5-691C-42C3-B051-3B0F0FAE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36" y="577927"/>
            <a:ext cx="8911687" cy="708696"/>
          </a:xfrm>
        </p:spPr>
        <p:txBody>
          <a:bodyPr/>
          <a:lstStyle/>
          <a:p>
            <a:r>
              <a:rPr lang="en-US" dirty="0"/>
              <a:t>Score trend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DB24C-405A-41C5-A00D-279DB6D3187E}"/>
              </a:ext>
            </a:extLst>
          </p:cNvPr>
          <p:cNvSpPr txBox="1"/>
          <p:nvPr/>
        </p:nvSpPr>
        <p:spPr>
          <a:xfrm>
            <a:off x="1736436" y="5062238"/>
            <a:ext cx="9943666" cy="11813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On the left – The monthly score for the last six months is shown</a:t>
            </a:r>
          </a:p>
          <a:p>
            <a:r>
              <a:rPr lang="en-US" dirty="0"/>
              <a:t>On the right – The month wise score trend for the selected period is shown</a:t>
            </a:r>
          </a:p>
          <a:p>
            <a:r>
              <a:rPr lang="en-US" dirty="0"/>
              <a:t>Data / Images can be exported by clicking on the given button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0FFA77-FDE6-42A0-882F-4DCCC2908B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28"/>
          <a:stretch/>
        </p:blipFill>
        <p:spPr>
          <a:xfrm>
            <a:off x="1736436" y="1286623"/>
            <a:ext cx="10280073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254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DBD5-691C-42C3-B051-3B0F0FAE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872" y="628107"/>
            <a:ext cx="10243128" cy="1280890"/>
          </a:xfrm>
        </p:spPr>
        <p:txBody>
          <a:bodyPr/>
          <a:lstStyle/>
          <a:p>
            <a:r>
              <a:rPr lang="en-US" sz="3200" dirty="0"/>
              <a:t>Districts Performance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DB24C-405A-41C5-A00D-279DB6D3187E}"/>
              </a:ext>
            </a:extLst>
          </p:cNvPr>
          <p:cNvSpPr txBox="1"/>
          <p:nvPr/>
        </p:nvSpPr>
        <p:spPr>
          <a:xfrm>
            <a:off x="1948872" y="5414487"/>
            <a:ext cx="9943666" cy="92528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Table shows district-wise performance for different components </a:t>
            </a:r>
          </a:p>
          <a:p>
            <a:r>
              <a:rPr lang="en-US" dirty="0"/>
              <a:t>Can be sorted by clicking on any column heading</a:t>
            </a:r>
          </a:p>
          <a:p>
            <a:r>
              <a:rPr lang="en-US" dirty="0"/>
              <a:t>Colour coding provided for ‘Total Score’ to highlight district performance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97AB29-1105-461D-8BBB-C59F97729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293" y="1443513"/>
            <a:ext cx="9394372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503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DBD5-691C-42C3-B051-3B0F0FAED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567" y="655979"/>
            <a:ext cx="8911687" cy="1280890"/>
          </a:xfrm>
        </p:spPr>
        <p:txBody>
          <a:bodyPr/>
          <a:lstStyle/>
          <a:p>
            <a:r>
              <a:rPr lang="en-US" dirty="0"/>
              <a:t>Score trend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DB24C-405A-41C5-A00D-279DB6D3187E}"/>
              </a:ext>
            </a:extLst>
          </p:cNvPr>
          <p:cNvSpPr txBox="1"/>
          <p:nvPr/>
        </p:nvSpPr>
        <p:spPr>
          <a:xfrm>
            <a:off x="2019567" y="4849984"/>
            <a:ext cx="9943666" cy="163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lvl="1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US" dirty="0"/>
              <a:t>Top &amp; bottom States / Districts as per total score are shown</a:t>
            </a:r>
          </a:p>
          <a:p>
            <a:r>
              <a:rPr lang="en-US" dirty="0"/>
              <a:t>By selecting a particular state on the top filter, the ranking of districts for that state can be seen</a:t>
            </a:r>
          </a:p>
          <a:p>
            <a:r>
              <a:rPr lang="en-US" dirty="0"/>
              <a:t>Data / Images can be exported by clicking on the given button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A16545-F2BC-445B-9BB4-55971BA50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9567" y="1502489"/>
            <a:ext cx="10058400" cy="3193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1234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316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Century Gothic</vt:lpstr>
      <vt:lpstr>Gill Sans MT</vt:lpstr>
      <vt:lpstr>Wingdings</vt:lpstr>
      <vt:lpstr>Wingdings 3</vt:lpstr>
      <vt:lpstr>Wisp</vt:lpstr>
      <vt:lpstr>think-cell Slide</vt:lpstr>
      <vt:lpstr>PowerPoint Presentation</vt:lpstr>
      <vt:lpstr>Introduction</vt:lpstr>
      <vt:lpstr>Weightage For Performance ranking</vt:lpstr>
      <vt:lpstr>Calculation basis</vt:lpstr>
      <vt:lpstr>Outbreak Performance Dashboard - Scores</vt:lpstr>
      <vt:lpstr>Maps</vt:lpstr>
      <vt:lpstr>Score trend</vt:lpstr>
      <vt:lpstr>Districts Performance</vt:lpstr>
      <vt:lpstr>Score trend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Shyam</dc:creator>
  <cp:lastModifiedBy>SINGHAL, Shyam</cp:lastModifiedBy>
  <cp:revision>22</cp:revision>
  <dcterms:created xsi:type="dcterms:W3CDTF">2021-04-06T05:36:15Z</dcterms:created>
  <dcterms:modified xsi:type="dcterms:W3CDTF">2023-01-05T06:19:20Z</dcterms:modified>
</cp:coreProperties>
</file>